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wholeTbl>
    <a:band2H>
      <a:tcTxStyle b="def" i="def"/>
      <a:tcStyle>
        <a:tcBdr/>
        <a:fill>
          <a:solidFill>
            <a:srgbClr val="83714F">
              <a:alpha val="8000"/>
            </a:srgbClr>
          </a:solidFill>
        </a:fill>
      </a:tcStyle>
    </a:band2H>
    <a:firstCol>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508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lastRow>
    <a:firstRow>
      <a:tcTxStyle b="off" i="off">
        <a:font>
          <a:latin typeface="Hoefler Text"/>
          <a:ea typeface="Hoefler Text"/>
          <a:cs typeface="Hoefler Text"/>
        </a:font>
        <a:srgbClr val="FFFFFF"/>
      </a:tcTxStyle>
      <a:tcStyle>
        <a:tcBdr>
          <a:left>
            <a:ln w="25400" cap="flat">
              <a:solidFill>
                <a:srgbClr val="83714F">
                  <a:alpha val="30000"/>
                </a:srgbClr>
              </a:solidFill>
              <a:prstDash val="solid"/>
              <a:miter lim="400000"/>
            </a:ln>
          </a:left>
          <a:right>
            <a:ln w="25400" cap="flat">
              <a:solidFill>
                <a:srgbClr val="83714F">
                  <a:alpha val="30000"/>
                </a:srgbClr>
              </a:solidFill>
              <a:prstDash val="solid"/>
              <a:miter lim="400000"/>
            </a:ln>
          </a:right>
          <a:top>
            <a:ln w="25400" cap="flat">
              <a:solidFill>
                <a:srgbClr val="83714F">
                  <a:alpha val="30000"/>
                </a:srgbClr>
              </a:solidFill>
              <a:prstDash val="solid"/>
              <a:miter lim="400000"/>
            </a:ln>
          </a:top>
          <a:bottom>
            <a:ln w="25400" cap="flat">
              <a:solidFill>
                <a:srgbClr val="83714F">
                  <a:alpha val="30000"/>
                </a:srgbClr>
              </a:solidFill>
              <a:prstDash val="solid"/>
              <a:miter lim="400000"/>
            </a:ln>
          </a:bottom>
          <a:insideH>
            <a:ln w="25400" cap="flat">
              <a:solidFill>
                <a:srgbClr val="83714F">
                  <a:alpha val="30000"/>
                </a:srgbClr>
              </a:solidFill>
              <a:prstDash val="solid"/>
              <a:miter lim="400000"/>
            </a:ln>
          </a:insideH>
          <a:insideV>
            <a:ln w="25400" cap="flat">
              <a:solidFill>
                <a:srgbClr val="83714F">
                  <a:alpha val="30000"/>
                </a:srgbClr>
              </a:solidFill>
              <a:prstDash val="solid"/>
              <a:miter lim="400000"/>
            </a:ln>
          </a:insideV>
        </a:tcBdr>
        <a:fill>
          <a:noFill/>
        </a:fill>
      </a:tcStyle>
    </a:firstRow>
  </a:tblStyle>
  <a:tblStyle styleId="{C7B018BB-80A7-4F77-B60F-C8B233D01FF8}" styleName="">
    <a:tblBg/>
    <a:wholeTbl>
      <a:tcTxStyle b="off" i="off">
        <a:font>
          <a:latin typeface="Hoefler Text"/>
          <a:ea typeface="Hoefler Text"/>
          <a:cs typeface="Hoefler Text"/>
        </a:font>
        <a:srgbClr val="6C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b="def" i="def"/>
      <a:tcStyle>
        <a:tcBdr/>
        <a:fill>
          <a:solidFill>
            <a:srgbClr val="DCDBCC">
              <a:alpha val="54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12700" cap="flat">
              <a:solidFill>
                <a:srgbClr val="B8B8B8"/>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Hoefler Text"/>
          <a:ea typeface="Hoefler Text"/>
          <a:cs typeface="Hoefler Text"/>
        </a:font>
        <a:srgbClr val="6C6A67"/>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B2B1A5">
                  <a:alpha val="80000"/>
                </a:srgbClr>
              </a:solidFill>
              <a:prstDash val="solid"/>
              <a:miter lim="400000"/>
            </a:ln>
          </a:top>
          <a:bottom>
            <a:ln w="12700" cap="flat">
              <a:solidFill>
                <a:srgbClr val="B2B1A5">
                  <a:alpha val="80000"/>
                </a:srgbClr>
              </a:solidFill>
              <a:prstDash val="solid"/>
              <a:miter lim="400000"/>
            </a:ln>
          </a:bottom>
          <a:insideH>
            <a:ln w="12700" cap="flat">
              <a:solidFill>
                <a:srgbClr val="B2B1A5">
                  <a:alpha val="80000"/>
                </a:srgbClr>
              </a:solidFill>
              <a:prstDash val="solid"/>
              <a:miter lim="400000"/>
            </a:ln>
          </a:insideH>
          <a:insideV>
            <a:ln w="12700" cap="flat">
              <a:solidFill>
                <a:srgbClr val="5D5D5D"/>
              </a:solidFill>
              <a:prstDash val="solid"/>
              <a:miter lim="400000"/>
            </a:ln>
          </a:insideV>
        </a:tcBdr>
        <a:fill>
          <a:noFill/>
        </a:fill>
      </a:tcStyle>
    </a:wholeTbl>
    <a:band2H>
      <a:tcTxStyle b="def" i="def"/>
      <a:tcStyle>
        <a:tcBdr/>
        <a:fill>
          <a:solidFill>
            <a:srgbClr val="DCDBCC">
              <a:alpha val="80000"/>
            </a:srgbClr>
          </a:solidFill>
        </a:fill>
      </a:tcStyle>
    </a:band2H>
    <a:firstCol>
      <a:tcTxStyle b="off" i="off">
        <a:font>
          <a:latin typeface="Hoefler Text"/>
          <a:ea typeface="Hoefler Text"/>
          <a:cs typeface="Hoefler Text"/>
        </a:font>
        <a:srgbClr val="FFFFFF"/>
      </a:tcTxStyle>
      <a:tcStyle>
        <a:tcBdr>
          <a:left>
            <a:ln w="12700" cap="flat">
              <a:noFill/>
              <a:miter lim="400000"/>
            </a:ln>
          </a:left>
          <a:right>
            <a:ln w="12700" cap="flat">
              <a:solidFill>
                <a:srgbClr val="5D5D5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25400" cap="flat">
              <a:solidFill>
                <a:srgbClr val="B2B1A5">
                  <a:alpha val="80000"/>
                </a:srgbClr>
              </a:solidFill>
              <a:prstDash val="solid"/>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Hoefler Text"/>
          <a:ea typeface="Hoefler Text"/>
          <a:cs typeface="Hoefler Text"/>
        </a:font>
        <a:srgbClr val="6C6A67"/>
      </a:tcTxStyle>
      <a:tcStyle>
        <a:tcBdr>
          <a:left>
            <a:ln w="12700" cap="flat">
              <a:noFill/>
              <a:miter lim="400000"/>
            </a:ln>
          </a:left>
          <a:right>
            <a:ln w="12700" cap="flat">
              <a:noFill/>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wholeTbl>
    <a:band2H>
      <a:tcTxStyle b="def" i="def"/>
      <a:tcStyle>
        <a:tcBdr/>
        <a:fill>
          <a:solidFill>
            <a:srgbClr val="DAE5E5">
              <a:alpha val="69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12700" cap="flat">
              <a:solidFill>
                <a:srgbClr val="B8B8B8"/>
              </a:solidFill>
              <a:prstDash val="solid"/>
              <a:miter lim="400000"/>
            </a:ln>
          </a:right>
          <a:top>
            <a:ln w="12700" cap="flat">
              <a:solidFill>
                <a:srgbClr val="AAA6A2"/>
              </a:solidFill>
              <a:custDash>
                <a:ds d="200000" sp="200000"/>
              </a:custDash>
              <a:miter lim="400000"/>
            </a:ln>
          </a:top>
          <a:bottom>
            <a:ln w="12700" cap="flat">
              <a:solidFill>
                <a:srgbClr val="AAA6A2"/>
              </a:solidFill>
              <a:custDash>
                <a:ds d="200000" sp="200000"/>
              </a:custDash>
              <a:miter lim="400000"/>
            </a:ln>
          </a:bottom>
          <a:insideH>
            <a:ln w="12700" cap="flat">
              <a:solidFill>
                <a:srgbClr val="AAA6A2"/>
              </a:solidFill>
              <a:custDash>
                <a:ds d="200000" sp="200000"/>
              </a:custDash>
              <a:miter lim="400000"/>
            </a:ln>
          </a:insideH>
          <a:insideV>
            <a:ln w="12700" cap="flat">
              <a:noFill/>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Hoefler Text"/>
          <a:ea typeface="Hoefler Text"/>
          <a:cs typeface="Hoefler Text"/>
        </a:font>
        <a:srgbClr val="6C6A67"/>
      </a:tcTxStyle>
      <a:tcStyle>
        <a:tcBdr>
          <a:left>
            <a:ln w="25400" cap="flat">
              <a:solidFill>
                <a:srgbClr val="DCDBCC">
                  <a:alpha val="80000"/>
                </a:srgbClr>
              </a:solidFill>
              <a:custDash>
                <a:ds d="200000" sp="200000"/>
              </a:custDash>
              <a:miter lim="400000"/>
            </a:ln>
          </a:left>
          <a:right>
            <a:ln w="25400" cap="flat">
              <a:solidFill>
                <a:srgbClr val="DCDBCC">
                  <a:alpha val="80000"/>
                </a:srgbClr>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25400" cap="flat">
              <a:solidFill>
                <a:srgbClr val="DCDBCC">
                  <a:alpha val="80000"/>
                </a:srgbClr>
              </a:solidFill>
              <a:custDash>
                <a:ds d="200000" sp="200000"/>
              </a:custDash>
              <a:miter lim="400000"/>
            </a:ln>
          </a:insideV>
        </a:tcBdr>
        <a:fill>
          <a:noFill/>
        </a:fill>
      </a:tcStyle>
    </a:wholeTbl>
    <a:band2H>
      <a:tcTxStyle b="def" i="def"/>
      <a:tcStyle>
        <a:tcBdr/>
        <a:fill>
          <a:solidFill>
            <a:srgbClr val="DEDEDF">
              <a:alpha val="76000"/>
            </a:srgbClr>
          </a:solidFill>
        </a:fill>
      </a:tcStyle>
    </a:band2H>
    <a:firstCol>
      <a:tcTxStyle b="off" i="off">
        <a:font>
          <a:latin typeface="Hoefler Text"/>
          <a:ea typeface="Hoefler Text"/>
          <a:cs typeface="Hoefler Text"/>
        </a:font>
        <a:srgbClr val="F3F1DF"/>
      </a:tcTxStyle>
      <a:tcStyle>
        <a:tcBdr>
          <a:left>
            <a:ln w="12700" cap="flat">
              <a:noFill/>
              <a:miter lim="400000"/>
            </a:ln>
          </a:left>
          <a:right>
            <a:ln w="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B2B1A5">
                  <a:alpha val="80000"/>
                </a:srgbClr>
              </a:solidFill>
              <a:prstDash val="solid"/>
              <a:miter lim="400000"/>
            </a:ln>
          </a:insideV>
        </a:tcBdr>
        <a:fill>
          <a:noFill/>
        </a:fill>
      </a:tcStyle>
    </a:firstCol>
    <a:la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B2B1A5">
                  <a:alpha val="80000"/>
                </a:srgbClr>
              </a:solidFill>
              <a:prstDash val="solid"/>
              <a:miter lim="400000"/>
            </a:ln>
          </a:insideH>
          <a:insideV>
            <a:ln w="12700" cap="flat">
              <a:noFill/>
              <a:miter lim="400000"/>
            </a:ln>
          </a:insideV>
        </a:tcBdr>
        <a:fill>
          <a:noFill/>
        </a:fill>
      </a:tcStyle>
    </a:firstRow>
  </a:tblStyle>
  <a:tblStyle styleId="{2708684C-4D16-4618-839F-0558EEFCDFE6}" styleName="">
    <a:tblBg/>
    <a:wholeTbl>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custDash>
                <a:ds d="200000" sp="200000"/>
              </a:custDash>
              <a:miter lim="400000"/>
            </a:ln>
          </a:insideV>
        </a:tcBdr>
        <a:fill>
          <a:noFill/>
        </a:fill>
      </a:tcStyle>
    </a:wholeTbl>
    <a:band2H>
      <a:tcTxStyle b="def" i="def"/>
      <a:tcStyle>
        <a:tcBdr/>
        <a:fill>
          <a:solidFill>
            <a:srgbClr val="DCDBCC">
              <a:alpha val="80000"/>
            </a:srgbClr>
          </a:solidFill>
        </a:fill>
      </a:tcStyle>
    </a:band2H>
    <a:firstCol>
      <a:tcTxStyle b="off" i="off">
        <a:font>
          <a:latin typeface="Hoefler Text"/>
          <a:ea typeface="Hoefler Text"/>
          <a:cs typeface="Hoefler Text"/>
        </a:font>
        <a:srgbClr val="6C6A67"/>
      </a:tcTxStyle>
      <a:tcStyle>
        <a:tcBdr>
          <a:left>
            <a:ln w="12700" cap="flat">
              <a:noFill/>
              <a:miter lim="400000"/>
            </a:ln>
          </a:left>
          <a:right>
            <a:ln w="25400" cap="flat">
              <a:solidFill>
                <a:srgbClr val="6C6A67">
                  <a:alpha val="70000"/>
                </a:srgbClr>
              </a:solidFill>
              <a:prstDash val="solid"/>
              <a:miter lim="400000"/>
            </a:ln>
          </a:right>
          <a:top>
            <a:ln w="25400" cap="flat">
              <a:solidFill>
                <a:srgbClr val="6C6A67">
                  <a:alpha val="70000"/>
                </a:srgbClr>
              </a:solidFill>
              <a:custDash>
                <a:ds d="200000" sp="200000"/>
              </a:custDash>
              <a:miter lim="400000"/>
            </a:ln>
          </a:top>
          <a:bottom>
            <a:ln w="25400" cap="flat">
              <a:solidFill>
                <a:srgbClr val="6C6A67">
                  <a:alpha val="70000"/>
                </a:srgbClr>
              </a:solidFill>
              <a:custDash>
                <a:ds d="200000" sp="200000"/>
              </a:custDash>
              <a:miter lim="400000"/>
            </a:ln>
          </a:bottom>
          <a:insideH>
            <a:ln w="25400" cap="flat">
              <a:solidFill>
                <a:srgbClr val="6C6A67">
                  <a:alpha val="70000"/>
                </a:srgbClr>
              </a:solidFill>
              <a:custDash>
                <a:ds d="200000" sp="200000"/>
              </a:custDash>
              <a:miter lim="400000"/>
            </a:ln>
          </a:insideH>
          <a:insideV>
            <a:ln w="25400" cap="flat">
              <a:solidFill>
                <a:srgbClr val="6C6A67">
                  <a:alpha val="70000"/>
                </a:srgbClr>
              </a:solidFill>
              <a:prstDash val="solid"/>
              <a:miter lim="400000"/>
            </a:ln>
          </a:insideV>
        </a:tcBdr>
        <a:fill>
          <a:noFill/>
        </a:fill>
      </a:tcStyle>
    </a:firstCol>
    <a:la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25400" cap="flat">
              <a:solidFill>
                <a:srgbClr val="6C6A67">
                  <a:alpha val="70000"/>
                </a:srgbClr>
              </a:solidFill>
              <a:prstDash val="solid"/>
              <a:miter lim="400000"/>
            </a:ln>
          </a:top>
          <a:bottom>
            <a:ln w="12700" cap="flat">
              <a:noFill/>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lastRow>
    <a:firstRow>
      <a:tcTxStyle b="off" i="off">
        <a:font>
          <a:latin typeface="Hoefler Text"/>
          <a:ea typeface="Hoefler Text"/>
          <a:cs typeface="Hoefler Text"/>
        </a:font>
        <a:srgbClr val="6C6A67"/>
      </a:tcTxStyle>
      <a:tcStyle>
        <a:tcBdr>
          <a:left>
            <a:ln w="25400" cap="flat">
              <a:solidFill>
                <a:srgbClr val="6C6A67">
                  <a:alpha val="70000"/>
                </a:srgbClr>
              </a:solidFill>
              <a:custDash>
                <a:ds d="200000" sp="200000"/>
              </a:custDash>
              <a:miter lim="400000"/>
            </a:ln>
          </a:left>
          <a:right>
            <a:ln w="25400" cap="flat">
              <a:solidFill>
                <a:srgbClr val="6C6A67">
                  <a:alpha val="70000"/>
                </a:srgbClr>
              </a:solidFill>
              <a:custDash>
                <a:ds d="200000" sp="200000"/>
              </a:custDash>
              <a:miter lim="400000"/>
            </a:ln>
          </a:right>
          <a:top>
            <a:ln w="12700" cap="flat">
              <a:noFill/>
              <a:miter lim="400000"/>
            </a:ln>
          </a:top>
          <a:bottom>
            <a:ln w="25400" cap="flat">
              <a:solidFill>
                <a:srgbClr val="6C6A67">
                  <a:alpha val="70000"/>
                </a:srgbClr>
              </a:solidFill>
              <a:prstDash val="solid"/>
              <a:miter lim="400000"/>
            </a:ln>
          </a:bottom>
          <a:insideH>
            <a:ln w="25400" cap="flat">
              <a:solidFill>
                <a:srgbClr val="6C6A67">
                  <a:alpha val="70000"/>
                </a:srgbClr>
              </a:solidFill>
              <a:prstDash val="solid"/>
              <a:miter lim="400000"/>
            </a:ln>
          </a:insideH>
          <a:insideV>
            <a:ln w="25400" cap="flat">
              <a:solidFill>
                <a:srgbClr val="6C6A67">
                  <a:alpha val="70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5" name="Group"/>
          <p:cNvGrpSpPr/>
          <p:nvPr/>
        </p:nvGrpSpPr>
        <p:grpSpPr>
          <a:xfrm>
            <a:off x="1485900" y="4838700"/>
            <a:ext cx="10033000" cy="88901"/>
            <a:chOff x="0" y="0"/>
            <a:chExt cx="10033000" cy="88900"/>
          </a:xfrm>
        </p:grpSpPr>
        <p:pic>
          <p:nvPicPr>
            <p:cNvPr id="12" name="typesetflourish_shape_big.pdf" descr="typesetflourish_shape_big.pdf"/>
            <p:cNvPicPr>
              <a:picLocks noChangeAspect="0"/>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13" name="typesetflourish_line.pdf" descr="typesetflourish_line.pdf"/>
            <p:cNvPicPr>
              <a:picLocks noChangeAspect="0"/>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14" name="typesetflourish_line.pdf" descr="typesetflourish_line.pdf"/>
            <p:cNvPicPr>
              <a:picLocks noChangeAspect="0"/>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16" name="Title Text"/>
          <p:cNvSpPr txBox="1"/>
          <p:nvPr>
            <p:ph type="title"/>
          </p:nvPr>
        </p:nvSpPr>
        <p:spPr>
          <a:xfrm>
            <a:off x="1117600" y="2209800"/>
            <a:ext cx="10769600" cy="2540000"/>
          </a:xfrm>
          <a:prstGeom prst="rect">
            <a:avLst/>
          </a:prstGeom>
        </p:spPr>
        <p:txBody>
          <a:bodyPr anchor="b"/>
          <a:lstStyle/>
          <a:p>
            <a:pPr/>
            <a:r>
              <a:t>Title Text</a:t>
            </a:r>
          </a:p>
        </p:txBody>
      </p:sp>
      <p:sp>
        <p:nvSpPr>
          <p:cNvPr id="17" name="Body Level One…"/>
          <p:cNvSpPr txBox="1"/>
          <p:nvPr>
            <p:ph type="body" sz="quarter" idx="1"/>
          </p:nvPr>
        </p:nvSpPr>
        <p:spPr>
          <a:xfrm>
            <a:off x="1117600" y="5041900"/>
            <a:ext cx="10769600" cy="1270000"/>
          </a:xfrm>
          <a:prstGeom prst="rect">
            <a:avLst/>
          </a:prstGeom>
        </p:spPr>
        <p:txBody>
          <a:bodyPr anchor="t"/>
          <a:lstStyle>
            <a:lvl1pPr marL="0" indent="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18"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28" name="Group"/>
          <p:cNvGrpSpPr/>
          <p:nvPr/>
        </p:nvGrpSpPr>
        <p:grpSpPr>
          <a:xfrm>
            <a:off x="1485900" y="2070100"/>
            <a:ext cx="10033000" cy="88901"/>
            <a:chOff x="0" y="0"/>
            <a:chExt cx="10033000" cy="88900"/>
          </a:xfrm>
        </p:grpSpPr>
        <p:pic>
          <p:nvPicPr>
            <p:cNvPr id="25" name="typesetflourish_shape_big.pdf" descr="typesetflourish_shape_big.pdf"/>
            <p:cNvPicPr>
              <a:picLocks noChangeAspect="0"/>
            </p:cNvPicPr>
            <p:nvPr/>
          </p:nvPicPr>
          <p:blipFill>
            <a:blip r:embed="rId3">
              <a:extLst/>
            </a:blip>
            <a:stretch>
              <a:fillRect/>
            </a:stretch>
          </p:blipFill>
          <p:spPr>
            <a:xfrm>
              <a:off x="4864100" y="0"/>
              <a:ext cx="304800" cy="88901"/>
            </a:xfrm>
            <a:prstGeom prst="rect">
              <a:avLst/>
            </a:prstGeom>
            <a:ln w="12700" cap="flat">
              <a:noFill/>
              <a:miter lim="400000"/>
            </a:ln>
            <a:effectLst/>
          </p:spPr>
        </p:pic>
        <p:pic>
          <p:nvPicPr>
            <p:cNvPr id="26" name="typesetflourish_line.pdf" descr="typesetflourish_line.pdf"/>
            <p:cNvPicPr>
              <a:picLocks noChangeAspect="0"/>
            </p:cNvPicPr>
            <p:nvPr/>
          </p:nvPicPr>
          <p:blipFill>
            <a:blip r:embed="rId4">
              <a:extLst/>
            </a:blip>
            <a:stretch>
              <a:fillRect/>
            </a:stretch>
          </p:blipFill>
          <p:spPr>
            <a:xfrm>
              <a:off x="0" y="38100"/>
              <a:ext cx="4864100" cy="12700"/>
            </a:xfrm>
            <a:prstGeom prst="rect">
              <a:avLst/>
            </a:prstGeom>
            <a:ln w="12700" cap="flat">
              <a:noFill/>
              <a:miter lim="400000"/>
            </a:ln>
            <a:effectLst/>
          </p:spPr>
        </p:pic>
        <p:pic>
          <p:nvPicPr>
            <p:cNvPr id="27" name="typesetflourish_line.pdf" descr="typesetflourish_line.pdf"/>
            <p:cNvPicPr>
              <a:picLocks noChangeAspect="0"/>
            </p:cNvPicPr>
            <p:nvPr/>
          </p:nvPicPr>
          <p:blipFill>
            <a:blip r:embed="rId4">
              <a:extLst/>
            </a:blip>
            <a:stretch>
              <a:fillRect/>
            </a:stretch>
          </p:blipFill>
          <p:spPr>
            <a:xfrm rot="10800000">
              <a:off x="5168900" y="38099"/>
              <a:ext cx="4864100" cy="12701"/>
            </a:xfrm>
            <a:prstGeom prst="rect">
              <a:avLst/>
            </a:prstGeom>
            <a:ln w="12700" cap="flat">
              <a:noFill/>
              <a:miter lim="400000"/>
            </a:ln>
            <a:effectLst/>
          </p:spPr>
        </p:pic>
      </p:grpSp>
      <p:sp>
        <p:nvSpPr>
          <p:cNvPr id="29" name="Image"/>
          <p:cNvSpPr/>
          <p:nvPr>
            <p:ph type="pic" idx="13"/>
          </p:nvPr>
        </p:nvSpPr>
        <p:spPr>
          <a:xfrm>
            <a:off x="1181100" y="3276600"/>
            <a:ext cx="10642600" cy="5397500"/>
          </a:xfrm>
          <a:prstGeom prst="rect">
            <a:avLst/>
          </a:prstGeom>
          <a:ln w="9525">
            <a:round/>
          </a:ln>
        </p:spPr>
        <p:txBody>
          <a:bodyPr lIns="91439" tIns="45719" rIns="91439" bIns="45719" anchor="t">
            <a:noAutofit/>
          </a:bodyPr>
          <a:lstStyle/>
          <a:p>
            <a:pPr/>
          </a:p>
        </p:txBody>
      </p:sp>
      <p:sp>
        <p:nvSpPr>
          <p:cNvPr id="30" name="Title Text"/>
          <p:cNvSpPr txBox="1"/>
          <p:nvPr>
            <p:ph type="title"/>
          </p:nvPr>
        </p:nvSpPr>
        <p:spPr>
          <a:xfrm>
            <a:off x="1117600" y="838200"/>
            <a:ext cx="10769600" cy="1143000"/>
          </a:xfrm>
          <a:prstGeom prst="rect">
            <a:avLst/>
          </a:prstGeom>
        </p:spPr>
        <p:txBody>
          <a:bodyPr/>
          <a:lstStyle/>
          <a:p>
            <a:pPr/>
            <a:r>
              <a:t>Title Text</a:t>
            </a:r>
          </a:p>
        </p:txBody>
      </p:sp>
      <p:sp>
        <p:nvSpPr>
          <p:cNvPr id="31" name="Body Level One…"/>
          <p:cNvSpPr txBox="1"/>
          <p:nvPr>
            <p:ph type="body" sz="quarter" idx="1"/>
          </p:nvPr>
        </p:nvSpPr>
        <p:spPr>
          <a:xfrm>
            <a:off x="1117600" y="2273300"/>
            <a:ext cx="10769600" cy="647700"/>
          </a:xfrm>
          <a:prstGeom prst="rect">
            <a:avLst/>
          </a:prstGeom>
        </p:spPr>
        <p:txBody>
          <a:bodyPr anchor="t"/>
          <a:lstStyle>
            <a:lvl1pPr marL="0" indent="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32"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9" name="Title Text"/>
          <p:cNvSpPr txBox="1"/>
          <p:nvPr>
            <p:ph type="title"/>
          </p:nvPr>
        </p:nvSpPr>
        <p:spPr>
          <a:xfrm>
            <a:off x="1117600" y="3606800"/>
            <a:ext cx="10769600" cy="2540000"/>
          </a:xfrm>
          <a:prstGeom prst="rect">
            <a:avLst/>
          </a:prstGeom>
        </p:spPr>
        <p:txBody>
          <a:bodyPr/>
          <a:lstStyle/>
          <a:p>
            <a:pPr/>
            <a:r>
              <a:t>Title Text</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50" name="Group"/>
          <p:cNvGrpSpPr/>
          <p:nvPr/>
        </p:nvGrpSpPr>
        <p:grpSpPr>
          <a:xfrm>
            <a:off x="1638300" y="4889500"/>
            <a:ext cx="4368801" cy="88901"/>
            <a:chOff x="0" y="0"/>
            <a:chExt cx="4368800" cy="88900"/>
          </a:xfrm>
        </p:grpSpPr>
        <p:pic>
          <p:nvPicPr>
            <p:cNvPr id="47" name="typesetflourish_shape_big.pdf" descr="typesetflourish_shape_big.pdf"/>
            <p:cNvPicPr>
              <a:picLocks noChangeAspect="0"/>
            </p:cNvPicPr>
            <p:nvPr/>
          </p:nvPicPr>
          <p:blipFill>
            <a:blip r:embed="rId3">
              <a:extLst/>
            </a:blip>
            <a:stretch>
              <a:fillRect/>
            </a:stretch>
          </p:blipFill>
          <p:spPr>
            <a:xfrm>
              <a:off x="2032000" y="0"/>
              <a:ext cx="304800" cy="88901"/>
            </a:xfrm>
            <a:prstGeom prst="rect">
              <a:avLst/>
            </a:prstGeom>
            <a:ln w="12700" cap="flat">
              <a:noFill/>
              <a:miter lim="400000"/>
            </a:ln>
            <a:effectLst/>
          </p:spPr>
        </p:pic>
        <p:pic>
          <p:nvPicPr>
            <p:cNvPr id="48" name="typesetflourish_line.pdf" descr="typesetflourish_line.pdf"/>
            <p:cNvPicPr>
              <a:picLocks noChangeAspect="0"/>
            </p:cNvPicPr>
            <p:nvPr/>
          </p:nvPicPr>
          <p:blipFill>
            <a:blip r:embed="rId4">
              <a:extLst/>
            </a:blip>
            <a:stretch>
              <a:fillRect/>
            </a:stretch>
          </p:blipFill>
          <p:spPr>
            <a:xfrm>
              <a:off x="0" y="38100"/>
              <a:ext cx="2032001" cy="12700"/>
            </a:xfrm>
            <a:prstGeom prst="rect">
              <a:avLst/>
            </a:prstGeom>
            <a:ln w="12700" cap="flat">
              <a:noFill/>
              <a:miter lim="400000"/>
            </a:ln>
            <a:effectLst/>
          </p:spPr>
        </p:pic>
        <p:pic>
          <p:nvPicPr>
            <p:cNvPr id="49" name="typesetflourish_line.pdf" descr="typesetflourish_line.pdf"/>
            <p:cNvPicPr>
              <a:picLocks noChangeAspect="0"/>
            </p:cNvPicPr>
            <p:nvPr/>
          </p:nvPicPr>
          <p:blipFill>
            <a:blip r:embed="rId4">
              <a:extLst/>
            </a:blip>
            <a:stretch>
              <a:fillRect/>
            </a:stretch>
          </p:blipFill>
          <p:spPr>
            <a:xfrm rot="10800000">
              <a:off x="2336800" y="38100"/>
              <a:ext cx="2032001" cy="12700"/>
            </a:xfrm>
            <a:prstGeom prst="rect">
              <a:avLst/>
            </a:prstGeom>
            <a:ln w="12700" cap="flat">
              <a:noFill/>
              <a:miter lim="400000"/>
            </a:ln>
            <a:effectLst/>
          </p:spPr>
        </p:pic>
      </p:grpSp>
      <p:sp>
        <p:nvSpPr>
          <p:cNvPr id="51" name="Image"/>
          <p:cNvSpPr/>
          <p:nvPr>
            <p:ph type="pic" sz="half" idx="13"/>
          </p:nvPr>
        </p:nvSpPr>
        <p:spPr>
          <a:xfrm>
            <a:off x="7002462" y="1746250"/>
            <a:ext cx="4648201" cy="6197600"/>
          </a:xfrm>
          <a:prstGeom prst="rect">
            <a:avLst/>
          </a:prstGeom>
          <a:ln w="9525">
            <a:round/>
          </a:ln>
        </p:spPr>
        <p:txBody>
          <a:bodyPr lIns="91439" tIns="45719" rIns="91439" bIns="45719" anchor="t">
            <a:noAutofit/>
          </a:bodyPr>
          <a:lstStyle/>
          <a:p>
            <a:pPr/>
          </a:p>
        </p:txBody>
      </p:sp>
      <p:sp>
        <p:nvSpPr>
          <p:cNvPr id="52" name="Title Text"/>
          <p:cNvSpPr txBox="1"/>
          <p:nvPr>
            <p:ph type="title"/>
          </p:nvPr>
        </p:nvSpPr>
        <p:spPr>
          <a:xfrm>
            <a:off x="1054100" y="1536700"/>
            <a:ext cx="5397500" cy="3225800"/>
          </a:xfrm>
          <a:prstGeom prst="rect">
            <a:avLst/>
          </a:prstGeom>
        </p:spPr>
        <p:txBody>
          <a:bodyPr anchor="b"/>
          <a:lstStyle>
            <a:lvl1pPr>
              <a:defRPr sz="5600"/>
            </a:lvl1pPr>
          </a:lstStyle>
          <a:p>
            <a:pPr/>
            <a:r>
              <a:t>Title Text</a:t>
            </a:r>
          </a:p>
        </p:txBody>
      </p:sp>
      <p:sp>
        <p:nvSpPr>
          <p:cNvPr id="53" name="Body Level One…"/>
          <p:cNvSpPr txBox="1"/>
          <p:nvPr>
            <p:ph type="body" sz="quarter" idx="1"/>
          </p:nvPr>
        </p:nvSpPr>
        <p:spPr>
          <a:xfrm>
            <a:off x="1054100" y="5143500"/>
            <a:ext cx="5397500" cy="3022600"/>
          </a:xfrm>
          <a:prstGeom prst="rect">
            <a:avLst/>
          </a:prstGeom>
        </p:spPr>
        <p:txBody>
          <a:bodyPr anchor="t"/>
          <a:lstStyle>
            <a:lvl1pPr marL="0" indent="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1pPr>
            <a:lvl2pPr marL="0" indent="2286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2pPr>
            <a:lvl3pPr marL="0" indent="4572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3pPr>
            <a:lvl4pPr marL="0" indent="6858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4pPr>
            <a:lvl5pPr marL="0" indent="914400" algn="ctr" defTabSz="584200">
              <a:lnSpc>
                <a:spcPct val="90000"/>
              </a:lnSpc>
              <a:spcBef>
                <a:spcPts val="1200"/>
              </a:spcBef>
              <a:buSzTx/>
              <a:buNone/>
              <a:defRPr sz="3600">
                <a:solidFill>
                  <a:srgbClr val="B6492C"/>
                </a:solidFill>
                <a:latin typeface="Bodoni SvtyTwo SC ITC TT-Book"/>
                <a:ea typeface="Bodoni SvtyTwo SC ITC TT-Book"/>
                <a:cs typeface="Bodoni SvtyTwo SC ITC TT-Book"/>
                <a:sym typeface="Bodoni SvtyTwo SC ITC TT-Book"/>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61" name="Title Text"/>
          <p:cNvSpPr txBox="1"/>
          <p:nvPr>
            <p:ph type="title"/>
          </p:nvPr>
        </p:nvSpPr>
        <p:spPr>
          <a:prstGeom prst="rect">
            <a:avLst/>
          </a:prstGeom>
        </p:spPr>
        <p:txBody>
          <a:bodyPr/>
          <a:lstStyle/>
          <a:p>
            <a:pPr/>
            <a:r>
              <a:t>Title Text</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sp>
        <p:nvSpPr>
          <p:cNvPr id="69" name="Line"/>
          <p:cNvSpPr/>
          <p:nvPr/>
        </p:nvSpPr>
        <p:spPr>
          <a:xfrm>
            <a:off x="292100" y="2438400"/>
            <a:ext cx="12420600" cy="129"/>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9" name="Image"/>
          <p:cNvSpPr/>
          <p:nvPr>
            <p:ph type="pic" sz="half" idx="13"/>
          </p:nvPr>
        </p:nvSpPr>
        <p:spPr>
          <a:xfrm>
            <a:off x="7023100" y="3149600"/>
            <a:ext cx="4851400" cy="5575300"/>
          </a:xfrm>
          <a:prstGeom prst="rect">
            <a:avLst/>
          </a:prstGeom>
          <a:ln w="9525">
            <a:round/>
          </a:ln>
        </p:spPr>
        <p:txBody>
          <a:bodyPr lIns="91439" tIns="45719" rIns="91439" bIns="45719" anchor="t">
            <a:noAutofit/>
          </a:bodyPr>
          <a:lstStyle/>
          <a:p>
            <a:pPr/>
          </a:p>
        </p:txBody>
      </p:sp>
      <p:sp>
        <p:nvSpPr>
          <p:cNvPr id="80" name="Title Text"/>
          <p:cNvSpPr txBox="1"/>
          <p:nvPr>
            <p:ph type="title"/>
          </p:nvPr>
        </p:nvSpPr>
        <p:spPr>
          <a:prstGeom prst="rect">
            <a:avLst/>
          </a:prstGeom>
        </p:spPr>
        <p:txBody>
          <a:bodyPr/>
          <a:lstStyle/>
          <a:p>
            <a:pPr/>
            <a:r>
              <a:t>Title Text</a:t>
            </a:r>
          </a:p>
        </p:txBody>
      </p:sp>
      <p:sp>
        <p:nvSpPr>
          <p:cNvPr id="81" name="Body Level One…"/>
          <p:cNvSpPr txBox="1"/>
          <p:nvPr>
            <p:ph type="body" sz="half" idx="1"/>
          </p:nvPr>
        </p:nvSpPr>
        <p:spPr>
          <a:xfrm>
            <a:off x="850900" y="2921000"/>
            <a:ext cx="5410200" cy="6045200"/>
          </a:xfrm>
          <a:prstGeom prst="rect">
            <a:avLst/>
          </a:prstGeom>
        </p:spPr>
        <p:txBody>
          <a:bodyPr/>
          <a:lstStyle>
            <a:lvl1pPr marL="381000" indent="-381000" defTabSz="584200">
              <a:lnSpc>
                <a:spcPct val="110000"/>
              </a:lnSpc>
              <a:spcBef>
                <a:spcPts val="3300"/>
              </a:spcBef>
              <a:buBlip>
                <a:blip r:embed="rId2"/>
              </a:buBlip>
              <a:defRPr sz="3300">
                <a:solidFill>
                  <a:srgbClr val="57554B"/>
                </a:solidFill>
                <a:latin typeface="Hoefler Text"/>
                <a:ea typeface="Hoefler Text"/>
                <a:cs typeface="Hoefler Text"/>
                <a:sym typeface="Hoefler Text"/>
              </a:defRPr>
            </a:lvl1pPr>
            <a:lvl2pPr marL="762000" indent="-381000" defTabSz="584200">
              <a:lnSpc>
                <a:spcPct val="110000"/>
              </a:lnSpc>
              <a:spcBef>
                <a:spcPts val="3300"/>
              </a:spcBef>
              <a:buBlip>
                <a:blip r:embed="rId2"/>
              </a:buBlip>
              <a:defRPr sz="3300">
                <a:solidFill>
                  <a:srgbClr val="57554B"/>
                </a:solidFill>
                <a:latin typeface="Hoefler Text"/>
                <a:ea typeface="Hoefler Text"/>
                <a:cs typeface="Hoefler Text"/>
                <a:sym typeface="Hoefler Text"/>
              </a:defRPr>
            </a:lvl2pPr>
            <a:lvl3pPr marL="1143000" indent="-381000" defTabSz="584200">
              <a:lnSpc>
                <a:spcPct val="110000"/>
              </a:lnSpc>
              <a:spcBef>
                <a:spcPts val="3300"/>
              </a:spcBef>
              <a:buBlip>
                <a:blip r:embed="rId2"/>
              </a:buBlip>
              <a:defRPr sz="3300">
                <a:solidFill>
                  <a:srgbClr val="57554B"/>
                </a:solidFill>
                <a:latin typeface="Hoefler Text"/>
                <a:ea typeface="Hoefler Text"/>
                <a:cs typeface="Hoefler Text"/>
                <a:sym typeface="Hoefler Text"/>
              </a:defRPr>
            </a:lvl3pPr>
            <a:lvl4pPr marL="1524000" indent="-381000" defTabSz="584200">
              <a:lnSpc>
                <a:spcPct val="110000"/>
              </a:lnSpc>
              <a:spcBef>
                <a:spcPts val="3300"/>
              </a:spcBef>
              <a:buBlip>
                <a:blip r:embed="rId2"/>
              </a:buBlip>
              <a:defRPr sz="3300">
                <a:solidFill>
                  <a:srgbClr val="57554B"/>
                </a:solidFill>
                <a:latin typeface="Hoefler Text"/>
                <a:ea typeface="Hoefler Text"/>
                <a:cs typeface="Hoefler Text"/>
                <a:sym typeface="Hoefler Text"/>
              </a:defRPr>
            </a:lvl4pPr>
            <a:lvl5pPr marL="1905000" indent="-381000" defTabSz="584200">
              <a:lnSpc>
                <a:spcPct val="110000"/>
              </a:lnSpc>
              <a:spcBef>
                <a:spcPts val="3300"/>
              </a:spcBef>
              <a:buBlip>
                <a:blip r:embed="rId2"/>
              </a:buBlip>
              <a:defRPr sz="3300">
                <a:solidFill>
                  <a:srgbClr val="57554B"/>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9" name="Body Level One…"/>
          <p:cNvSpPr txBox="1"/>
          <p:nvPr>
            <p:ph type="body" idx="1"/>
          </p:nvPr>
        </p:nvSpPr>
        <p:spPr>
          <a:xfrm>
            <a:off x="850900" y="838200"/>
            <a:ext cx="11303000" cy="80772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7" name="Image"/>
          <p:cNvSpPr/>
          <p:nvPr>
            <p:ph type="pic" sz="quarter" idx="13"/>
          </p:nvPr>
        </p:nvSpPr>
        <p:spPr>
          <a:xfrm>
            <a:off x="6845300" y="5207000"/>
            <a:ext cx="5041900" cy="3568700"/>
          </a:xfrm>
          <a:prstGeom prst="rect">
            <a:avLst/>
          </a:prstGeom>
          <a:ln w="9525">
            <a:round/>
          </a:ln>
        </p:spPr>
        <p:txBody>
          <a:bodyPr lIns="91439" tIns="45719" rIns="91439" bIns="45719" anchor="t">
            <a:noAutofit/>
          </a:bodyPr>
          <a:lstStyle/>
          <a:p>
            <a:pPr/>
          </a:p>
        </p:txBody>
      </p:sp>
      <p:sp>
        <p:nvSpPr>
          <p:cNvPr id="98" name="Image"/>
          <p:cNvSpPr/>
          <p:nvPr>
            <p:ph type="pic" sz="quarter" idx="14"/>
          </p:nvPr>
        </p:nvSpPr>
        <p:spPr>
          <a:xfrm>
            <a:off x="6845300" y="990600"/>
            <a:ext cx="5041900" cy="3556000"/>
          </a:xfrm>
          <a:prstGeom prst="rect">
            <a:avLst/>
          </a:prstGeom>
          <a:ln w="9525">
            <a:round/>
          </a:ln>
        </p:spPr>
        <p:txBody>
          <a:bodyPr lIns="91439" tIns="45719" rIns="91439" bIns="45719" anchor="t">
            <a:noAutofit/>
          </a:bodyPr>
          <a:lstStyle/>
          <a:p>
            <a:pPr/>
          </a:p>
        </p:txBody>
      </p:sp>
      <p:sp>
        <p:nvSpPr>
          <p:cNvPr id="99" name="Image"/>
          <p:cNvSpPr/>
          <p:nvPr>
            <p:ph type="pic" sz="half" idx="15"/>
          </p:nvPr>
        </p:nvSpPr>
        <p:spPr>
          <a:xfrm>
            <a:off x="1155700" y="990600"/>
            <a:ext cx="5041900" cy="7772400"/>
          </a:xfrm>
          <a:prstGeom prst="rect">
            <a:avLst/>
          </a:prstGeom>
          <a:ln w="9525">
            <a:round/>
          </a:ln>
        </p:spPr>
        <p:txBody>
          <a:bodyPr lIns="91439" tIns="45719" rIns="91439" bIns="45719" anchor="t">
            <a:noAutofit/>
          </a:bodyPr>
          <a:lstStyle/>
          <a:p>
            <a:pPr/>
          </a:p>
        </p:txBody>
      </p:sp>
      <p:sp>
        <p:nvSpPr>
          <p:cNvPr id="100" name="Slide Number"/>
          <p:cNvSpPr txBox="1"/>
          <p:nvPr>
            <p:ph type="sldNum" sz="quarter" idx="2"/>
          </p:nvPr>
        </p:nvSpPr>
        <p:spPr>
          <a:xfrm>
            <a:off x="6366789" y="9245599"/>
            <a:ext cx="283922" cy="381001"/>
          </a:xfrm>
          <a:prstGeom prst="rect">
            <a:avLst/>
          </a:prstGeom>
          <a:noFill/>
        </p:spPr>
        <p:txBody>
          <a:bodyPr anchor="b"/>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7" name="–Johnny Appleseed"/>
          <p:cNvSpPr txBox="1"/>
          <p:nvPr>
            <p:ph type="body" sz="quarter" idx="13"/>
          </p:nvPr>
        </p:nvSpPr>
        <p:spPr>
          <a:xfrm>
            <a:off x="1270000" y="6362700"/>
            <a:ext cx="10464800" cy="609600"/>
          </a:xfrm>
          <a:prstGeom prst="rect">
            <a:avLst/>
          </a:prstGeom>
        </p:spPr>
        <p:txBody>
          <a:bodyPr anchor="t">
            <a:spAutoFit/>
          </a:bodyPr>
          <a:lstStyle>
            <a:lvl1pPr marL="0" indent="0" algn="ctr" defTabSz="584200">
              <a:lnSpc>
                <a:spcPct val="110000"/>
              </a:lnSpc>
              <a:buSzTx/>
              <a:buNone/>
              <a:defRPr i="1" sz="3300">
                <a:solidFill>
                  <a:srgbClr val="57554B"/>
                </a:solidFill>
                <a:latin typeface="Hoefler Text"/>
                <a:ea typeface="Hoefler Text"/>
                <a:cs typeface="Hoefler Text"/>
                <a:sym typeface="Hoefler Text"/>
              </a:defRPr>
            </a:lvl1pPr>
          </a:lstStyle>
          <a:p>
            <a:pPr/>
            <a:r>
              <a:t>–Johnny Appleseed</a:t>
            </a:r>
          </a:p>
        </p:txBody>
      </p:sp>
      <p:sp>
        <p:nvSpPr>
          <p:cNvPr id="108" name="“Type a quote here.”"/>
          <p:cNvSpPr txBox="1"/>
          <p:nvPr>
            <p:ph type="body" sz="quarter" idx="14"/>
          </p:nvPr>
        </p:nvSpPr>
        <p:spPr>
          <a:xfrm>
            <a:off x="1270000" y="4305300"/>
            <a:ext cx="10464800" cy="609600"/>
          </a:xfrm>
          <a:prstGeom prst="rect">
            <a:avLst/>
          </a:prstGeom>
        </p:spPr>
        <p:txBody>
          <a:bodyPr>
            <a:spAutoFit/>
          </a:bodyPr>
          <a:lstStyle>
            <a:lvl1pPr marL="0" indent="0" algn="ctr" defTabSz="584200">
              <a:lnSpc>
                <a:spcPct val="110000"/>
              </a:lnSpc>
              <a:spcBef>
                <a:spcPts val="3300"/>
              </a:spcBef>
              <a:buSzTx/>
              <a:buNone/>
              <a:defRPr sz="3300">
                <a:solidFill>
                  <a:srgbClr val="57554B"/>
                </a:solidFill>
                <a:latin typeface="Hoefler Text"/>
                <a:ea typeface="Hoefler Text"/>
                <a:cs typeface="Hoefler Text"/>
                <a:sym typeface="Hoefler Text"/>
              </a:defRPr>
            </a:lvl1pPr>
          </a:lstStyle>
          <a:p>
            <a:pPr/>
            <a:r>
              <a:t>“Type a quote here.” </a:t>
            </a:r>
          </a:p>
        </p:txBody>
      </p:sp>
      <p:sp>
        <p:nvSpPr>
          <p:cNvPr id="10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6"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17" name="Slide Number"/>
          <p:cNvSpPr txBox="1"/>
          <p:nvPr>
            <p:ph type="sldNum" sz="quarter" idx="2"/>
          </p:nvPr>
        </p:nvSpPr>
        <p:spPr>
          <a:prstGeom prst="rect">
            <a:avLst/>
          </a:prstGeom>
          <a:noFill/>
        </p:spPr>
        <p:txBody>
          <a:bodyPr/>
          <a:lstStyle>
            <a:lvl1pPr>
              <a:defRPr>
                <a:solidFill>
                  <a:srgbClr val="FAEFE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124" name="Slide Number"/>
          <p:cNvSpPr txBox="1"/>
          <p:nvPr>
            <p:ph type="sldNum" sz="quarter" idx="2"/>
          </p:nvPr>
        </p:nvSpPr>
        <p:spPr>
          <a:xfrm>
            <a:off x="6366789" y="9245599"/>
            <a:ext cx="283922" cy="381001"/>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317248" y="2438400"/>
            <a:ext cx="12383234" cy="128"/>
          </a:xfrm>
          <a:prstGeom prst="line">
            <a:avLst/>
          </a:prstGeom>
          <a:ln w="12700">
            <a:solidFill>
              <a:srgbClr val="998074">
                <a:alpha val="75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Title Text"/>
          <p:cNvSpPr txBox="1"/>
          <p:nvPr>
            <p:ph type="title"/>
          </p:nvPr>
        </p:nvSpPr>
        <p:spPr>
          <a:xfrm>
            <a:off x="850900" y="838200"/>
            <a:ext cx="11303000" cy="127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Body Level One…"/>
          <p:cNvSpPr txBox="1"/>
          <p:nvPr>
            <p:ph type="body" idx="1"/>
          </p:nvPr>
        </p:nvSpPr>
        <p:spPr>
          <a:xfrm>
            <a:off x="850900" y="2755900"/>
            <a:ext cx="11303000" cy="635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6366789" y="9245600"/>
            <a:ext cx="283922" cy="381000"/>
          </a:xfrm>
          <a:prstGeom prst="rect">
            <a:avLst/>
          </a:prstGeom>
          <a:gradFill>
            <a:gsLst>
              <a:gs pos="0">
                <a:srgbClr val="FDEFE1"/>
              </a:gs>
              <a:gs pos="100000">
                <a:srgbClr val="FAECDB"/>
              </a:gs>
            </a:gsLst>
            <a:lin ang="5400000"/>
          </a:gradFill>
          <a:ln w="12700">
            <a:miter lim="400000"/>
          </a:ln>
        </p:spPr>
        <p:txBody>
          <a:bodyPr wrap="none" lIns="50800" tIns="50800" rIns="50800" bIns="50800">
            <a:spAutoFit/>
          </a:bodyPr>
          <a:lstStyle>
            <a:lvl1pPr>
              <a:defRPr sz="1800">
                <a:solidFill>
                  <a:srgbClr val="503B28"/>
                </a:solidFill>
                <a:latin typeface="Bodoni SvtyTwo OS ITC TT-BookIt"/>
                <a:ea typeface="Bodoni SvtyTwo OS ITC TT-BookIt"/>
                <a:cs typeface="Bodoni SvtyTwo OS ITC TT-BookIt"/>
                <a:sym typeface="Bodoni SvtyTwo OS ITC TT-BookI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1pPr>
      <a:lvl2pPr marL="0" marR="0" indent="2286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2pPr>
      <a:lvl3pPr marL="0" marR="0" indent="4572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3pPr>
      <a:lvl4pPr marL="0" marR="0" indent="6858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4pPr>
      <a:lvl5pPr marL="0" marR="0" indent="9144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5pPr>
      <a:lvl6pPr marL="0" marR="0" indent="11430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6pPr>
      <a:lvl7pPr marL="0" marR="0" indent="13716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7pPr>
      <a:lvl8pPr marL="0" marR="0" indent="16002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8pPr>
      <a:lvl9pPr marL="0" marR="0" indent="1828800" algn="ctr" defTabSz="584200" rtl="0" latinLnBrk="0">
        <a:lnSpc>
          <a:spcPct val="80000"/>
        </a:lnSpc>
        <a:spcBef>
          <a:spcPts val="0"/>
        </a:spcBef>
        <a:spcAft>
          <a:spcPts val="0"/>
        </a:spcAft>
        <a:buClrTx/>
        <a:buSzTx/>
        <a:buFontTx/>
        <a:buNone/>
        <a:tabLst/>
        <a:defRPr b="0" baseline="0" cap="all" i="0" spc="0" strike="noStrike" sz="7000" u="none">
          <a:ln>
            <a:noFill/>
          </a:ln>
          <a:solidFill>
            <a:srgbClr val="000000"/>
          </a:solidFill>
          <a:uFillTx/>
          <a:latin typeface="+mn-lt"/>
          <a:ea typeface="+mn-ea"/>
          <a:cs typeface="+mn-cs"/>
          <a:sym typeface="Academy Engraved LET"/>
        </a:defRPr>
      </a:lvl9pPr>
    </p:titleStyle>
    <p:bodyStyle>
      <a:lvl1pPr marL="1222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1pPr>
      <a:lvl2pPr marL="5667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2pPr>
      <a:lvl3pPr marL="10112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3pPr>
      <a:lvl4pPr marL="14557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4pPr>
      <a:lvl5pPr marL="19002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5pPr>
      <a:lvl6pPr marL="23447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6pPr>
      <a:lvl7pPr marL="27892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7pPr>
      <a:lvl8pPr marL="32337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8pPr>
      <a:lvl9pPr marL="3678237" marR="0" indent="-122237" algn="l" defTabSz="457200" rtl="0" latinLnBrk="0">
        <a:lnSpc>
          <a:spcPct val="100000"/>
        </a:lnSpc>
        <a:spcBef>
          <a:spcPts val="0"/>
        </a:spcBef>
        <a:spcAft>
          <a:spcPts val="0"/>
        </a:spcAft>
        <a:buClrTx/>
        <a:buSzPct val="45000"/>
        <a:buFontTx/>
        <a:buBlip>
          <a:blip r:embed="rId3"/>
        </a:buBlip>
        <a:tabLst/>
        <a:defRPr b="0" baseline="0" cap="none" i="0" spc="0" strike="noStrike" sz="1100" u="none">
          <a:ln>
            <a:noFill/>
          </a:ln>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odoni SvtyTwo OS ITC TT-BookI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jpe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2.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2.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 Id="rId3" Type="http://schemas.openxmlformats.org/officeDocument/2006/relationships/image" Target="../media/image2.png"/><Relationship Id="rId4" Type="http://schemas.openxmlformats.org/officeDocument/2006/relationships/image" Target="../media/image9.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tif"/><Relationship Id="rId3" Type="http://schemas.openxmlformats.org/officeDocument/2006/relationships/image" Target="../media/image3.tif"/><Relationship Id="rId4" Type="http://schemas.openxmlformats.org/officeDocument/2006/relationships/image" Target="../media/image24.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Nutrition for Young athletes"/>
          <p:cNvSpPr txBox="1"/>
          <p:nvPr>
            <p:ph type="ctrTitle"/>
          </p:nvPr>
        </p:nvSpPr>
        <p:spPr>
          <a:prstGeom prst="rect">
            <a:avLst/>
          </a:prstGeom>
        </p:spPr>
        <p:txBody>
          <a:bodyPr/>
          <a:lstStyle/>
          <a:p>
            <a:pPr/>
            <a:r>
              <a:t>Nutrition for Young athletes</a:t>
            </a:r>
          </a:p>
        </p:txBody>
      </p:sp>
      <p:sp>
        <p:nvSpPr>
          <p:cNvPr id="134" name="Supportive nutrients for athletic performance, recovery, &amp; injury prevention"/>
          <p:cNvSpPr txBox="1"/>
          <p:nvPr>
            <p:ph type="subTitle" sz="quarter" idx="1"/>
          </p:nvPr>
        </p:nvSpPr>
        <p:spPr>
          <a:xfrm>
            <a:off x="6707286" y="5206057"/>
            <a:ext cx="5179914" cy="2540001"/>
          </a:xfrm>
          <a:prstGeom prst="rect">
            <a:avLst/>
          </a:prstGeom>
        </p:spPr>
        <p:txBody>
          <a:bodyPr/>
          <a:lstStyle/>
          <a:p>
            <a:pPr/>
            <a:r>
              <a:t>Supportive nutrients for athletic performance, recovery, &amp; injury prevention </a:t>
            </a:r>
          </a:p>
        </p:txBody>
      </p:sp>
      <p:pic>
        <p:nvPicPr>
          <p:cNvPr id="135" name="baseballandglove.jpg" descr="baseballandglove.jpg"/>
          <p:cNvPicPr>
            <a:picLocks noChangeAspect="1"/>
          </p:cNvPicPr>
          <p:nvPr/>
        </p:nvPicPr>
        <p:blipFill>
          <a:blip r:embed="rId2">
            <a:extLst/>
          </a:blip>
          <a:stretch>
            <a:fillRect/>
          </a:stretch>
        </p:blipFill>
        <p:spPr>
          <a:xfrm>
            <a:off x="1713408" y="5219700"/>
            <a:ext cx="4918854" cy="323568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My background"/>
          <p:cNvSpPr txBox="1"/>
          <p:nvPr>
            <p:ph type="title"/>
          </p:nvPr>
        </p:nvSpPr>
        <p:spPr>
          <a:prstGeom prst="rect">
            <a:avLst/>
          </a:prstGeom>
        </p:spPr>
        <p:txBody>
          <a:bodyPr/>
          <a:lstStyle>
            <a:lvl1pPr defTabSz="537463">
              <a:defRPr sz="6440"/>
            </a:lvl1pPr>
          </a:lstStyle>
          <a:p>
            <a:pPr/>
            <a:r>
              <a:t>My background</a:t>
            </a:r>
          </a:p>
        </p:txBody>
      </p:sp>
      <p:sp>
        <p:nvSpPr>
          <p:cNvPr id="138" name="Mom to 3 kids, oldest Bodhi is 10 years old and on Golden Spikes 10U Titans team…"/>
          <p:cNvSpPr txBox="1"/>
          <p:nvPr>
            <p:ph type="body" idx="1"/>
          </p:nvPr>
        </p:nvSpPr>
        <p:spPr>
          <a:prstGeom prst="rect">
            <a:avLst/>
          </a:prstGeom>
        </p:spPr>
        <p:txBody>
          <a:bodyPr/>
          <a:lstStyle/>
          <a:p>
            <a:pPr>
              <a:buBlip>
                <a:blip r:embed="rId2"/>
              </a:buBlip>
              <a:defRPr sz="3600">
                <a:latin typeface="Rockwell"/>
                <a:ea typeface="Rockwell"/>
                <a:cs typeface="Rockwell"/>
                <a:sym typeface="Rockwell"/>
              </a:defRPr>
            </a:pPr>
            <a:r>
              <a:t>Mom to 3 kids, oldest Bodhi is 10 years old and on Golden Spikes 10U Titans team</a:t>
            </a:r>
          </a:p>
          <a:p>
            <a:pPr>
              <a:buBlip>
                <a:blip r:embed="rId2"/>
              </a:buBlip>
              <a:defRPr sz="3600">
                <a:latin typeface="Rockwell"/>
                <a:ea typeface="Rockwell"/>
                <a:cs typeface="Rockwell"/>
                <a:sym typeface="Rockwell"/>
              </a:defRPr>
            </a:pPr>
            <a:r>
              <a:t>Naturopathic Doctor: Medical degree from Bastyr University in 2005</a:t>
            </a:r>
          </a:p>
          <a:p>
            <a:pPr>
              <a:buBlip>
                <a:blip r:embed="rId2"/>
              </a:buBlip>
              <a:defRPr sz="3600">
                <a:latin typeface="Rockwell"/>
                <a:ea typeface="Rockwell"/>
                <a:cs typeface="Rockwell"/>
                <a:sym typeface="Rockwell"/>
              </a:defRPr>
            </a:pPr>
            <a:r>
              <a:t>Practicing most of that time in holistic pediatrics and women’s health</a:t>
            </a:r>
          </a:p>
          <a:p>
            <a:pPr>
              <a:buBlip>
                <a:blip r:embed="rId2"/>
              </a:buBlip>
              <a:defRPr sz="3600">
                <a:latin typeface="Rockwell"/>
                <a:ea typeface="Rockwell"/>
                <a:cs typeface="Rockwell"/>
                <a:sym typeface="Rockwell"/>
              </a:defRPr>
            </a:pPr>
            <a:r>
              <a:t>Interest in sports medicine came from own experience, local triathlons, and now kids getting into athletics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Naturopathic Medicine"/>
          <p:cNvSpPr txBox="1"/>
          <p:nvPr>
            <p:ph type="ctrTitle"/>
          </p:nvPr>
        </p:nvSpPr>
        <p:spPr>
          <a:prstGeom prst="rect">
            <a:avLst/>
          </a:prstGeom>
        </p:spPr>
        <p:txBody>
          <a:bodyPr/>
          <a:lstStyle/>
          <a:p>
            <a:pPr/>
            <a:r>
              <a:t>Naturopathic Medicine</a:t>
            </a:r>
          </a:p>
        </p:txBody>
      </p:sp>
      <p:sp>
        <p:nvSpPr>
          <p:cNvPr id="141" name="Naturopathic Medicine is a system of primary healthcare that blends modern scientific knowledge with traditional and natural forms of medicine. It emphasizes the use of natural modalities - such as nutrition, lifestyle, and herbal medicine - to promote wellness and treat illness"/>
          <p:cNvSpPr txBox="1"/>
          <p:nvPr>
            <p:ph type="subTitle" sz="half" idx="1"/>
          </p:nvPr>
        </p:nvSpPr>
        <p:spPr>
          <a:xfrm>
            <a:off x="1117600" y="5041900"/>
            <a:ext cx="10769600" cy="3926086"/>
          </a:xfrm>
          <a:prstGeom prst="rect">
            <a:avLst/>
          </a:prstGeom>
        </p:spPr>
        <p:txBody>
          <a:bodyPr/>
          <a:lstStyle/>
          <a:p>
            <a:pPr/>
            <a:r>
              <a:t>Naturopathic Medicine is a system of primary healthcare that blends modern scientific knowledge with traditional and natural forms of medicine. It emphasizes the use of natural modalities - such as nutrition, lifestyle, and herbal medicine - to promote wellness and treat illness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3" name="6-principles-of-naturopathic-medicine.png" descr="6-principles-of-naturopathic-medicine.png"/>
          <p:cNvPicPr>
            <a:picLocks noChangeAspect="1"/>
          </p:cNvPicPr>
          <p:nvPr/>
        </p:nvPicPr>
        <p:blipFill>
          <a:blip r:embed="rId2">
            <a:extLst/>
          </a:blip>
          <a:stretch>
            <a:fillRect/>
          </a:stretch>
        </p:blipFill>
        <p:spPr>
          <a:xfrm>
            <a:off x="4551679" y="-311200"/>
            <a:ext cx="3901442" cy="97536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5" name="IMG_0540.jpg" descr="IMG_0540.jpg"/>
          <p:cNvPicPr>
            <a:picLocks noChangeAspect="0"/>
          </p:cNvPicPr>
          <p:nvPr>
            <p:ph type="pic" idx="13"/>
          </p:nvPr>
        </p:nvPicPr>
        <p:blipFill>
          <a:blip r:embed="rId2">
            <a:extLst/>
          </a:blip>
          <a:stretch>
            <a:fillRect/>
          </a:stretch>
        </p:blipFill>
        <p:spPr>
          <a:xfrm>
            <a:off x="6391467" y="1318683"/>
            <a:ext cx="5860666" cy="7687221"/>
          </a:xfrm>
          <a:prstGeom prst="rect">
            <a:avLst/>
          </a:prstGeom>
        </p:spPr>
      </p:pic>
      <p:sp>
        <p:nvSpPr>
          <p:cNvPr id="146" name="When we talk about being a competitive athlete or functioning at a high level, obviously there are many aspects to this:"/>
          <p:cNvSpPr txBox="1"/>
          <p:nvPr>
            <p:ph type="title"/>
          </p:nvPr>
        </p:nvSpPr>
        <p:spPr>
          <a:prstGeom prst="rect">
            <a:avLst/>
          </a:prstGeom>
        </p:spPr>
        <p:txBody>
          <a:bodyPr/>
          <a:lstStyle>
            <a:lvl1pPr algn="l" defTabSz="443484">
              <a:lnSpc>
                <a:spcPct val="100000"/>
              </a:lnSpc>
              <a:defRPr cap="none" sz="3492"/>
            </a:lvl1pPr>
          </a:lstStyle>
          <a:p>
            <a:pPr/>
            <a:r>
              <a:t>When we talk about being a competitive athlete or functioning at a high level, obviously there are many aspects to this:</a:t>
            </a:r>
          </a:p>
        </p:txBody>
      </p:sp>
      <p:sp>
        <p:nvSpPr>
          <p:cNvPr id="147" name="Effort and attitude…"/>
          <p:cNvSpPr txBox="1"/>
          <p:nvPr>
            <p:ph type="body" sz="quarter" idx="1"/>
          </p:nvPr>
        </p:nvSpPr>
        <p:spPr>
          <a:xfrm>
            <a:off x="1484262" y="4991100"/>
            <a:ext cx="4537176" cy="3896023"/>
          </a:xfrm>
          <a:prstGeom prst="rect">
            <a:avLst/>
          </a:prstGeom>
          <a:blipFill>
            <a:blip r:embed="rId3"/>
          </a:blipFill>
        </p:spPr>
        <p:txBody>
          <a:bodyPr/>
          <a:lstStyle/>
          <a:p>
            <a:pPr algn="l" defTabSz="274574">
              <a:lnSpc>
                <a:spcPct val="100000"/>
              </a:lnSpc>
              <a:spcBef>
                <a:spcPts val="0"/>
              </a:spcBef>
              <a:defRPr sz="2256">
                <a:solidFill>
                  <a:srgbClr val="FFFFFF"/>
                </a:solidFill>
                <a:latin typeface="Hoefler Text"/>
                <a:ea typeface="Hoefler Text"/>
                <a:cs typeface="Hoefler Text"/>
                <a:sym typeface="Hoefler Text"/>
              </a:defRPr>
            </a:pP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Effort and attitude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Personal motivation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Mental toughness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Physical fitness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Genetic talent/athletic ability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Desire </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Repetitive training</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Stamina</a:t>
            </a:r>
          </a:p>
          <a:p>
            <a:pPr lvl="1" indent="468837" algn="l" defTabSz="214884">
              <a:lnSpc>
                <a:spcPct val="100000"/>
              </a:lnSpc>
              <a:spcBef>
                <a:spcPts val="0"/>
              </a:spcBef>
              <a:defRPr sz="2256">
                <a:solidFill>
                  <a:srgbClr val="FFD479"/>
                </a:solidFill>
                <a:latin typeface="Helvetica Neue"/>
                <a:ea typeface="Helvetica Neue"/>
                <a:cs typeface="Helvetica Neue"/>
                <a:sym typeface="Helvetica Neue"/>
              </a:defRPr>
            </a:pPr>
            <a:r>
              <a:t>Recovery</a:t>
            </a:r>
          </a:p>
        </p:txBody>
      </p:sp>
      <p:sp>
        <p:nvSpPr>
          <p:cNvPr id="148" name="Text"/>
          <p:cNvSpPr txBox="1"/>
          <p:nvPr/>
        </p:nvSpPr>
        <p:spPr>
          <a:xfrm>
            <a:off x="-681831" y="-1020395"/>
            <a:ext cx="2132161" cy="250090"/>
          </a:xfrm>
          <a:prstGeom prst="rect">
            <a:avLst/>
          </a:prstGeom>
          <a:ln w="12700">
            <a:miter lim="400000"/>
          </a:ln>
        </p:spPr>
        <p:txBody>
          <a:bodyPr lIns="50800" tIns="50800" rIns="50800" bIns="50800" anchor="ctr">
            <a:spAutoFit/>
          </a:bodyPr>
          <a:lstStyle/>
          <a:p>
            <a:pPr algn="l" defTabSz="457200">
              <a:defRPr sz="1100">
                <a:solidFill>
                  <a:srgbClr val="000000"/>
                </a:solidFill>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GOAL of today’s Talk"/>
          <p:cNvSpPr txBox="1"/>
          <p:nvPr>
            <p:ph type="title"/>
          </p:nvPr>
        </p:nvSpPr>
        <p:spPr>
          <a:prstGeom prst="rect">
            <a:avLst/>
          </a:prstGeom>
        </p:spPr>
        <p:txBody>
          <a:bodyPr/>
          <a:lstStyle>
            <a:lvl1pPr defTabSz="537463">
              <a:defRPr sz="6440"/>
            </a:lvl1pPr>
          </a:lstStyle>
          <a:p>
            <a:pPr/>
            <a:r>
              <a:t>GOAL of today’s Talk</a:t>
            </a:r>
          </a:p>
        </p:txBody>
      </p:sp>
      <p:sp>
        <p:nvSpPr>
          <p:cNvPr id="151" name="Effective use of energy (ATP) to perform at their best…"/>
          <p:cNvSpPr txBox="1"/>
          <p:nvPr>
            <p:ph type="body" idx="1"/>
          </p:nvPr>
        </p:nvSpPr>
        <p:spPr>
          <a:prstGeom prst="rect">
            <a:avLst/>
          </a:prstGeom>
        </p:spPr>
        <p:txBody>
          <a:bodyPr/>
          <a:lstStyle/>
          <a:p>
            <a:pPr marL="0" indent="0" defTabSz="429768">
              <a:buSzTx/>
              <a:buNone/>
              <a:defRPr sz="6768"/>
            </a:pPr>
          </a:p>
          <a:p>
            <a:pPr marL="114903" indent="-114903" algn="ctr" defTabSz="429768">
              <a:buBlip>
                <a:blip r:embed="rId2"/>
              </a:buBlip>
              <a:defRPr sz="6768"/>
            </a:pPr>
            <a:r>
              <a:t> Effective use of energy (ATP) to perform at their best</a:t>
            </a:r>
          </a:p>
          <a:p>
            <a:pPr marL="114903" indent="-114903" algn="ctr" defTabSz="429768">
              <a:buBlip>
                <a:blip r:embed="rId2"/>
              </a:buBlip>
              <a:defRPr sz="6768"/>
            </a:pPr>
            <a:r>
              <a:t> Muscle Recovery</a:t>
            </a:r>
          </a:p>
          <a:p>
            <a:pPr marL="114903" indent="-114903" algn="ctr" defTabSz="429768">
              <a:buBlip>
                <a:blip r:embed="rId2"/>
              </a:buBlip>
              <a:defRPr sz="6768"/>
            </a:pPr>
            <a:r>
              <a:t> Prevention of repetitive injuries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DISCLAIMER:…"/>
          <p:cNvSpPr txBox="1"/>
          <p:nvPr>
            <p:ph type="body" idx="1"/>
          </p:nvPr>
        </p:nvSpPr>
        <p:spPr>
          <a:xfrm>
            <a:off x="1219200" y="241300"/>
            <a:ext cx="11303000" cy="8077200"/>
          </a:xfrm>
          <a:prstGeom prst="rect">
            <a:avLst/>
          </a:prstGeom>
        </p:spPr>
        <p:txBody>
          <a:bodyPr/>
          <a:lstStyle/>
          <a:p>
            <a:pPr marL="0" indent="0">
              <a:buSzTx/>
              <a:buNone/>
              <a:defRPr sz="3600" u="sng"/>
            </a:pPr>
            <a:r>
              <a:t>DISCLAIMER: </a:t>
            </a:r>
          </a:p>
          <a:p>
            <a:pPr marL="0" indent="0">
              <a:buSzTx/>
              <a:buNone/>
              <a:defRPr sz="3600"/>
            </a:pPr>
            <a:r>
              <a:t>This is not meant to provide specific individualized medical advice, but is an educational seminar overview of the options available and ways to </a:t>
            </a:r>
          </a:p>
          <a:p>
            <a:pPr marL="0" indent="0">
              <a:buSzTx/>
              <a:buNone/>
              <a:defRPr sz="3600"/>
            </a:pPr>
            <a:r>
              <a:t>promote health and performance of youth athletes.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5" name="IMG_1528.jpg" descr="IMG_1528.jpg"/>
          <p:cNvPicPr>
            <a:picLocks noChangeAspect="0"/>
          </p:cNvPicPr>
          <p:nvPr>
            <p:ph type="pic" idx="13"/>
          </p:nvPr>
        </p:nvPicPr>
        <p:blipFill>
          <a:blip r:embed="rId2">
            <a:extLst/>
          </a:blip>
          <a:stretch>
            <a:fillRect/>
          </a:stretch>
        </p:blipFill>
        <p:spPr>
          <a:xfrm>
            <a:off x="7535416" y="3340645"/>
            <a:ext cx="3826768" cy="4335067"/>
          </a:xfrm>
          <a:prstGeom prst="rect">
            <a:avLst/>
          </a:prstGeom>
        </p:spPr>
      </p:pic>
      <p:sp>
        <p:nvSpPr>
          <p:cNvPr id="156" name="FUNDAMENTALS"/>
          <p:cNvSpPr txBox="1"/>
          <p:nvPr>
            <p:ph type="title"/>
          </p:nvPr>
        </p:nvSpPr>
        <p:spPr>
          <a:prstGeom prst="rect">
            <a:avLst/>
          </a:prstGeom>
          <a:blipFill>
            <a:blip r:embed="rId3"/>
          </a:blipFill>
          <a:effectLst>
            <a:outerShdw sx="100000" sy="100000" kx="0" ky="0" algn="b" rotWithShape="0" blurRad="50800" dist="12700" dir="0">
              <a:srgbClr val="000000">
                <a:alpha val="50000"/>
              </a:srgbClr>
            </a:outerShdw>
          </a:effectLst>
        </p:spPr>
        <p:txBody>
          <a:bodyPr/>
          <a:lstStyle>
            <a:lvl1pPr defTabSz="537463">
              <a:defRPr sz="6440"/>
            </a:lvl1pPr>
          </a:lstStyle>
          <a:p>
            <a:pPr/>
            <a:r>
              <a:t>FUNDAMENTALS</a:t>
            </a:r>
          </a:p>
        </p:txBody>
      </p:sp>
      <p:sp>
        <p:nvSpPr>
          <p:cNvPr id="157" name="SLEEP: 11-14 year olds should sleep 10 hours a day; good quality    uninterrupted sleep…"/>
          <p:cNvSpPr txBox="1"/>
          <p:nvPr>
            <p:ph type="body" sz="half" idx="1"/>
          </p:nvPr>
        </p:nvSpPr>
        <p:spPr>
          <a:xfrm>
            <a:off x="850900" y="2921000"/>
            <a:ext cx="5410200" cy="6019800"/>
          </a:xfrm>
          <a:prstGeom prst="rect">
            <a:avLst/>
          </a:prstGeom>
        </p:spPr>
        <p:txBody>
          <a:bodyPr/>
          <a:lstStyle/>
          <a:p>
            <a:pPr marL="369570" indent="-369570" defTabSz="566674">
              <a:spcBef>
                <a:spcPts val="3200"/>
              </a:spcBef>
              <a:buBlip>
                <a:blip r:embed="rId4"/>
              </a:buBlip>
              <a:defRPr sz="3201"/>
            </a:pPr>
            <a:r>
              <a:t>SLEEP: 11-14 year olds should sleep 10 hours a day; good quality    uninterrupted sleep</a:t>
            </a:r>
          </a:p>
          <a:p>
            <a:pPr marL="369570" indent="-369570" defTabSz="566674">
              <a:spcBef>
                <a:spcPts val="3200"/>
              </a:spcBef>
              <a:buBlip>
                <a:blip r:embed="rId4"/>
              </a:buBlip>
              <a:defRPr sz="3201"/>
            </a:pPr>
            <a:r>
              <a:t>HYDRATION: Goal is ½ body weight in ounces daily (not counting additional loss from exercise and sweat)</a:t>
            </a:r>
          </a:p>
          <a:p>
            <a:pPr marL="369570" indent="-369570" defTabSz="566674">
              <a:spcBef>
                <a:spcPts val="3200"/>
              </a:spcBef>
              <a:buBlip>
                <a:blip r:embed="rId4"/>
              </a:buBlip>
              <a:defRPr sz="3201"/>
            </a:pPr>
            <a:r>
              <a:t>HEALTHY DIET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C.O.M.P.E.T.E"/>
          <p:cNvSpPr txBox="1"/>
          <p:nvPr>
            <p:ph type="title"/>
          </p:nvPr>
        </p:nvSpPr>
        <p:spPr>
          <a:prstGeom prst="rect">
            <a:avLst/>
          </a:prstGeom>
        </p:spPr>
        <p:txBody>
          <a:bodyPr/>
          <a:lstStyle>
            <a:lvl1pPr defTabSz="537463">
              <a:defRPr sz="6440"/>
            </a:lvl1pPr>
          </a:lstStyle>
          <a:p>
            <a:pPr/>
            <a:r>
              <a:t>C.O.M.P.E.T.E</a:t>
            </a:r>
          </a:p>
        </p:txBody>
      </p:sp>
      <p:sp>
        <p:nvSpPr>
          <p:cNvPr id="160" name="C = COLLAGEN…"/>
          <p:cNvSpPr txBox="1"/>
          <p:nvPr>
            <p:ph type="body" idx="1"/>
          </p:nvPr>
        </p:nvSpPr>
        <p:spPr>
          <a:xfrm>
            <a:off x="660400" y="2463800"/>
            <a:ext cx="11303000" cy="6350000"/>
          </a:xfrm>
          <a:prstGeom prst="rect">
            <a:avLst/>
          </a:prstGeom>
          <a:gradFill>
            <a:gsLst>
              <a:gs pos="0">
                <a:schemeClr val="accent2">
                  <a:hueOff val="-140711"/>
                  <a:satOff val="8692"/>
                  <a:lumOff val="18793"/>
                </a:schemeClr>
              </a:gs>
              <a:gs pos="100000">
                <a:schemeClr val="accent2">
                  <a:hueOff val="190638"/>
                  <a:satOff val="5719"/>
                  <a:lumOff val="-18104"/>
                </a:schemeClr>
              </a:gs>
            </a:gsLst>
            <a:lin ang="5400000"/>
          </a:gradFill>
        </p:spPr>
        <p:txBody>
          <a:bodyPr lIns="381000" tIns="381000" rIns="381000" bIns="381000"/>
          <a:lstStyle/>
          <a:p>
            <a:pPr marL="0" indent="0" defTabSz="584200">
              <a:buSzTx/>
              <a:buNone/>
              <a:defRPr sz="3600">
                <a:solidFill>
                  <a:srgbClr val="FFFFFF"/>
                </a:solidFill>
                <a:latin typeface="Hoefler Text"/>
                <a:ea typeface="Hoefler Text"/>
                <a:cs typeface="Hoefler Text"/>
                <a:sym typeface="Hoefler Text"/>
              </a:defRPr>
            </a:pPr>
            <a:r>
              <a:t>C = COLLAGEN</a:t>
            </a:r>
          </a:p>
          <a:p>
            <a:pPr marL="0" indent="0" defTabSz="584200">
              <a:buSzTx/>
              <a:buNone/>
              <a:defRPr sz="3600">
                <a:solidFill>
                  <a:srgbClr val="FFFFFF"/>
                </a:solidFill>
                <a:latin typeface="Hoefler Text"/>
                <a:ea typeface="Hoefler Text"/>
                <a:cs typeface="Hoefler Text"/>
                <a:sym typeface="Hoefler Text"/>
              </a:defRPr>
            </a:pPr>
            <a:r>
              <a:t>O = OMEGA 3 OILS</a:t>
            </a:r>
          </a:p>
          <a:p>
            <a:pPr marL="0" indent="0" defTabSz="584200">
              <a:buSzTx/>
              <a:buNone/>
              <a:defRPr sz="3600">
                <a:solidFill>
                  <a:srgbClr val="FFFFFF"/>
                </a:solidFill>
                <a:latin typeface="Hoefler Text"/>
                <a:ea typeface="Hoefler Text"/>
                <a:cs typeface="Hoefler Text"/>
                <a:sym typeface="Hoefler Text"/>
              </a:defRPr>
            </a:pPr>
            <a:r>
              <a:t>M = MAGNESIUM / MINERALS</a:t>
            </a:r>
          </a:p>
          <a:p>
            <a:pPr marL="0" indent="0" defTabSz="584200">
              <a:buSzTx/>
              <a:buNone/>
              <a:defRPr sz="3600">
                <a:solidFill>
                  <a:srgbClr val="FFFFFF"/>
                </a:solidFill>
                <a:latin typeface="Hoefler Text"/>
                <a:ea typeface="Hoefler Text"/>
                <a:cs typeface="Hoefler Text"/>
                <a:sym typeface="Hoefler Text"/>
              </a:defRPr>
            </a:pPr>
            <a:r>
              <a:t>P = PROTEIN</a:t>
            </a:r>
          </a:p>
          <a:p>
            <a:pPr marL="0" indent="0" defTabSz="584200">
              <a:buSzTx/>
              <a:buNone/>
              <a:defRPr sz="3600">
                <a:solidFill>
                  <a:srgbClr val="FFFFFF"/>
                </a:solidFill>
                <a:latin typeface="Hoefler Text"/>
                <a:ea typeface="Hoefler Text"/>
                <a:cs typeface="Hoefler Text"/>
                <a:sym typeface="Hoefler Text"/>
              </a:defRPr>
            </a:pPr>
            <a:r>
              <a:t>E = ELECTROLYTES</a:t>
            </a:r>
          </a:p>
          <a:p>
            <a:pPr marL="0" indent="0" defTabSz="584200">
              <a:buSzTx/>
              <a:buNone/>
              <a:defRPr sz="3600">
                <a:solidFill>
                  <a:srgbClr val="FFFFFF"/>
                </a:solidFill>
                <a:latin typeface="Hoefler Text"/>
                <a:ea typeface="Hoefler Text"/>
                <a:cs typeface="Hoefler Text"/>
                <a:sym typeface="Hoefler Text"/>
              </a:defRPr>
            </a:pPr>
            <a:r>
              <a:t>T = TURMERIC</a:t>
            </a:r>
          </a:p>
          <a:p>
            <a:pPr marL="0" indent="0" defTabSz="584200">
              <a:buSzTx/>
              <a:buNone/>
              <a:defRPr sz="3600">
                <a:solidFill>
                  <a:srgbClr val="FFFFFF"/>
                </a:solidFill>
                <a:latin typeface="Hoefler Text"/>
                <a:ea typeface="Hoefler Text"/>
                <a:cs typeface="Hoefler Text"/>
                <a:sym typeface="Hoefler Text"/>
              </a:defRPr>
            </a:pPr>
            <a:r>
              <a:t>E = “EAT THE RAINBOW”</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COLLAGEN"/>
          <p:cNvSpPr txBox="1"/>
          <p:nvPr>
            <p:ph type="title"/>
          </p:nvPr>
        </p:nvSpPr>
        <p:spPr>
          <a:prstGeom prst="rect">
            <a:avLst/>
          </a:prstGeom>
        </p:spPr>
        <p:txBody>
          <a:bodyPr/>
          <a:lstStyle>
            <a:lvl1pPr defTabSz="537463">
              <a:defRPr sz="6440"/>
            </a:lvl1pPr>
          </a:lstStyle>
          <a:p>
            <a:pPr/>
            <a:r>
              <a:t>COLLAGEN</a:t>
            </a:r>
          </a:p>
        </p:txBody>
      </p:sp>
      <p:sp>
        <p:nvSpPr>
          <p:cNvPr id="163" name="WHAT IS IT?…"/>
          <p:cNvSpPr txBox="1"/>
          <p:nvPr>
            <p:ph type="body" idx="1"/>
          </p:nvPr>
        </p:nvSpPr>
        <p:spPr>
          <a:prstGeom prst="rect">
            <a:avLst/>
          </a:prstGeom>
          <a:blipFill>
            <a:blip r:embed="rId2"/>
          </a:blipFill>
          <a:effectLst>
            <a:outerShdw sx="100000" sy="100000" kx="0" ky="0" algn="b" rotWithShape="0" blurRad="50800" dist="12700" dir="0">
              <a:srgbClr val="000000">
                <a:alpha val="50000"/>
              </a:srgbClr>
            </a:outerShdw>
          </a:effectLst>
        </p:spPr>
        <p:txBody>
          <a:bodyPr/>
          <a:lstStyle/>
          <a:p>
            <a:pPr marL="0" indent="0">
              <a:lnSpc>
                <a:spcPts val="5200"/>
              </a:lnSpc>
              <a:buSzTx/>
              <a:buNone/>
              <a:defRPr sz="3200">
                <a:latin typeface="Rockwell"/>
                <a:ea typeface="Rockwell"/>
                <a:cs typeface="Rockwell"/>
                <a:sym typeface="Rockwell"/>
              </a:defRPr>
            </a:pPr>
            <a:r>
              <a:t>WHAT IS IT?</a:t>
            </a:r>
          </a:p>
          <a:p>
            <a:pPr marL="0" indent="0">
              <a:lnSpc>
                <a:spcPts val="5200"/>
              </a:lnSpc>
              <a:buSzTx/>
              <a:buNone/>
              <a:defRPr sz="3200">
                <a:latin typeface="Rockwell"/>
                <a:ea typeface="Rockwell"/>
                <a:cs typeface="Rockwell"/>
                <a:sym typeface="Rockwell"/>
              </a:defRPr>
            </a:pPr>
            <a:r>
              <a:rPr b="1"/>
              <a:t>Collagen is</a:t>
            </a:r>
            <a:r>
              <a:t> a fibrous protein that provides the strength and structure to our bodies. </a:t>
            </a:r>
          </a:p>
          <a:p>
            <a:pPr marL="0" indent="0">
              <a:lnSpc>
                <a:spcPts val="5200"/>
              </a:lnSpc>
              <a:buSzTx/>
              <a:buNone/>
              <a:defRPr sz="3200">
                <a:latin typeface="Rockwell"/>
                <a:ea typeface="Rockwell"/>
                <a:cs typeface="Rockwell"/>
                <a:sym typeface="Rockwell"/>
              </a:defRPr>
            </a:pPr>
            <a:r>
              <a:rPr b="1"/>
              <a:t>Collagen</a:t>
            </a:r>
            <a:r>
              <a:t> benefits our hair, skin, bones, joints, tendons, ligaments, nails, and gut wall lining.</a:t>
            </a:r>
          </a:p>
          <a:p>
            <a:pPr marL="0" indent="0">
              <a:lnSpc>
                <a:spcPts val="5200"/>
              </a:lnSpc>
              <a:buSzTx/>
              <a:buNone/>
              <a:defRPr sz="3200">
                <a:latin typeface="Rockwell"/>
                <a:ea typeface="Rockwell"/>
                <a:cs typeface="Rockwell"/>
                <a:sym typeface="Rockwell"/>
              </a:defRPr>
            </a:pPr>
          </a:p>
          <a:p>
            <a:pPr marL="0" indent="0">
              <a:lnSpc>
                <a:spcPts val="5200"/>
              </a:lnSpc>
              <a:buSzTx/>
              <a:buNone/>
              <a:defRPr sz="3200">
                <a:latin typeface="Rockwell"/>
                <a:ea typeface="Rockwell"/>
                <a:cs typeface="Rockwell"/>
                <a:sym typeface="Rockwell"/>
              </a:defRPr>
            </a:pPr>
            <a:r>
              <a:t>For athletes, most stress of training impacts the muscles, joints (bones) and the tissues that connect the 2 together, which are TENDONS and LIGAMENTS. These fibrous tissues are often susceptible to injury.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5" name="baseballcatcher.jpg" descr="baseballcatcher.jpg"/>
          <p:cNvPicPr>
            <a:picLocks noChangeAspect="0"/>
          </p:cNvPicPr>
          <p:nvPr>
            <p:ph type="pic" idx="13"/>
          </p:nvPr>
        </p:nvPicPr>
        <p:blipFill>
          <a:blip r:embed="rId2">
            <a:extLst/>
          </a:blip>
          <a:stretch>
            <a:fillRect/>
          </a:stretch>
        </p:blipFill>
        <p:spPr>
          <a:xfrm>
            <a:off x="6723062" y="1492250"/>
            <a:ext cx="5181601" cy="6781800"/>
          </a:xfrm>
          <a:prstGeom prst="rect">
            <a:avLst/>
          </a:prstGeom>
        </p:spPr>
      </p:pic>
      <p:sp>
        <p:nvSpPr>
          <p:cNvPr id="166" name="As it is a building block for these tissues, COLLAGEN can also provide strength and tensile force for tendons and muscles."/>
          <p:cNvSpPr txBox="1"/>
          <p:nvPr>
            <p:ph type="title"/>
          </p:nvPr>
        </p:nvSpPr>
        <p:spPr>
          <a:prstGeom prst="rect">
            <a:avLst/>
          </a:prstGeom>
        </p:spPr>
        <p:txBody>
          <a:bodyPr/>
          <a:lstStyle/>
          <a:p>
            <a:pPr algn="l" defTabSz="457200">
              <a:lnSpc>
                <a:spcPct val="100000"/>
              </a:lnSpc>
              <a:defRPr cap="none" sz="3200">
                <a:latin typeface="Rockwell"/>
                <a:ea typeface="Rockwell"/>
                <a:cs typeface="Rockwell"/>
                <a:sym typeface="Rockwell"/>
              </a:defRPr>
            </a:pPr>
            <a:r>
              <a:t>As it is a building block for these tissues, COLLAGEN can also provide </a:t>
            </a:r>
            <a:r>
              <a:rPr u="sng"/>
              <a:t>strength and tensile force</a:t>
            </a:r>
            <a:r>
              <a:t> for tendons and muscles.</a:t>
            </a:r>
          </a:p>
        </p:txBody>
      </p:sp>
      <p:sp>
        <p:nvSpPr>
          <p:cNvPr id="167" name="INJURY PREVENTION…"/>
          <p:cNvSpPr txBox="1"/>
          <p:nvPr>
            <p:ph type="body" sz="quarter" idx="1"/>
          </p:nvPr>
        </p:nvSpPr>
        <p:spPr>
          <a:prstGeom prst="rect">
            <a:avLst/>
          </a:prstGeom>
        </p:spPr>
        <p:txBody>
          <a:bodyPr/>
          <a:lstStyle/>
          <a:p>
            <a:pPr defTabSz="490727">
              <a:spcBef>
                <a:spcPts val="1000"/>
              </a:spcBef>
              <a:defRPr sz="3024"/>
            </a:pPr>
            <a:r>
              <a:t>INJURY PREVENTION</a:t>
            </a:r>
          </a:p>
          <a:p>
            <a:pPr defTabSz="490727">
              <a:spcBef>
                <a:spcPts val="1000"/>
              </a:spcBef>
              <a:defRPr sz="3024"/>
            </a:pPr>
            <a:r>
              <a:t>&amp; RECOVERY </a:t>
            </a:r>
          </a:p>
          <a:p>
            <a:pPr defTabSz="490727">
              <a:spcBef>
                <a:spcPts val="1000"/>
              </a:spcBef>
              <a:defRPr sz="3024"/>
            </a:pPr>
            <a:r>
              <a:t>is the biggest benefit of collagen</a:t>
            </a:r>
          </a:p>
          <a:p>
            <a:pPr defTabSz="490727">
              <a:spcBef>
                <a:spcPts val="1000"/>
              </a:spcBef>
              <a:defRPr sz="3024"/>
            </a:pPr>
            <a:r>
              <a:t>As it is needed to repair and replace those tissues that get worked/used most by athletes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Best source of collagen is from same structures of animals: tendons, bones, skin, joints…"/>
          <p:cNvSpPr txBox="1"/>
          <p:nvPr>
            <p:ph type="body" idx="13"/>
          </p:nvPr>
        </p:nvSpPr>
        <p:spPr>
          <a:xfrm>
            <a:off x="1270000" y="3937000"/>
            <a:ext cx="10464800" cy="5080001"/>
          </a:xfrm>
          <a:prstGeom prst="rect">
            <a:avLst/>
          </a:prstGeom>
        </p:spPr>
        <p:txBody>
          <a:bodyPr/>
          <a:lstStyle/>
          <a:p>
            <a:pPr/>
            <a:r>
              <a:t>–Best source of collagen is from same structures of animals: tendons, bones, skin, joints </a:t>
            </a:r>
          </a:p>
          <a:p>
            <a:pPr/>
          </a:p>
          <a:p>
            <a:pPr/>
            <a:r>
              <a:t>Broths made from chicken, fish, beef</a:t>
            </a:r>
          </a:p>
          <a:p>
            <a:pPr/>
            <a:r>
              <a:t>Chicken or salmon skin, egg yolks have some collagen</a:t>
            </a:r>
          </a:p>
          <a:p>
            <a:pPr/>
            <a:r>
              <a:t>Only real vegetarian sources are legumes and algae</a:t>
            </a:r>
          </a:p>
          <a:p>
            <a:pPr/>
          </a:p>
          <a:p>
            <a:pPr/>
            <a:r>
              <a:t>Also gelatin and collagen powders are available as powdered broths OR tasteless powders</a:t>
            </a:r>
          </a:p>
        </p:txBody>
      </p:sp>
      <p:sp>
        <p:nvSpPr>
          <p:cNvPr id="170" name="What are the sources of collagen?"/>
          <p:cNvSpPr txBox="1"/>
          <p:nvPr>
            <p:ph type="body" idx="14"/>
          </p:nvPr>
        </p:nvSpPr>
        <p:spPr>
          <a:xfrm>
            <a:off x="1270000" y="2489200"/>
            <a:ext cx="10464800" cy="609600"/>
          </a:xfrm>
          <a:prstGeom prst="rect">
            <a:avLst/>
          </a:prstGeom>
        </p:spPr>
        <p:txBody>
          <a:bodyPr/>
          <a:lstStyle/>
          <a:p>
            <a:pPr/>
            <a:r>
              <a:t>What are the sources of collagen?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2" name="IMG_2998.jpg" descr="IMG_2998.jpg"/>
          <p:cNvPicPr>
            <a:picLocks noChangeAspect="0"/>
          </p:cNvPicPr>
          <p:nvPr>
            <p:ph type="pic" idx="13"/>
          </p:nvPr>
        </p:nvPicPr>
        <p:blipFill>
          <a:blip r:embed="rId2">
            <a:extLst/>
          </a:blip>
          <a:stretch>
            <a:fillRect/>
          </a:stretch>
        </p:blipFill>
        <p:spPr>
          <a:xfrm>
            <a:off x="6743700" y="2895600"/>
            <a:ext cx="5384800" cy="6159500"/>
          </a:xfrm>
          <a:prstGeom prst="rect">
            <a:avLst/>
          </a:prstGeom>
        </p:spPr>
      </p:pic>
      <p:sp>
        <p:nvSpPr>
          <p:cNvPr id="173" name="I make gelatin / collagen fruit jello (my kids don't know!)…"/>
          <p:cNvSpPr txBox="1"/>
          <p:nvPr>
            <p:ph type="title"/>
          </p:nvPr>
        </p:nvSpPr>
        <p:spPr>
          <a:prstGeom prst="rect">
            <a:avLst/>
          </a:prstGeom>
        </p:spPr>
        <p:txBody>
          <a:bodyPr/>
          <a:lstStyle/>
          <a:p>
            <a:pPr defTabSz="578358">
              <a:lnSpc>
                <a:spcPct val="90000"/>
              </a:lnSpc>
              <a:spcBef>
                <a:spcPts val="1100"/>
              </a:spcBef>
              <a:defRPr cap="none" sz="3564">
                <a:solidFill>
                  <a:srgbClr val="B6492C"/>
                </a:solidFill>
                <a:latin typeface="Bodoni SvtyTwo SC ITC TT-Book"/>
                <a:ea typeface="Bodoni SvtyTwo SC ITC TT-Book"/>
                <a:cs typeface="Bodoni SvtyTwo SC ITC TT-Book"/>
                <a:sym typeface="Bodoni SvtyTwo SC ITC TT-Book"/>
              </a:defRPr>
            </a:pPr>
            <a:r>
              <a:t>I make gelatin / collagen fruit jello (my kids don't know!)</a:t>
            </a:r>
          </a:p>
          <a:p>
            <a:pPr defTabSz="578358">
              <a:lnSpc>
                <a:spcPct val="90000"/>
              </a:lnSpc>
              <a:spcBef>
                <a:spcPts val="1100"/>
              </a:spcBef>
              <a:defRPr cap="none" sz="3564">
                <a:solidFill>
                  <a:srgbClr val="B6492C"/>
                </a:solidFill>
                <a:latin typeface="Bodoni SvtyTwo SC ITC TT-Book"/>
                <a:ea typeface="Bodoni SvtyTwo SC ITC TT-Book"/>
                <a:cs typeface="Bodoni SvtyTwo SC ITC TT-Book"/>
                <a:sym typeface="Bodoni SvtyTwo SC ITC TT-Book"/>
              </a:defRPr>
            </a:pPr>
            <a:r>
              <a:t>Or I add it to a protein smoothie post-exercise </a:t>
            </a:r>
          </a:p>
        </p:txBody>
      </p:sp>
      <p:sp>
        <p:nvSpPr>
          <p:cNvPr id="174" name="Recipe: 1T gelatin powder, 1T collagen powder, ½ cup hot water to dissolve, 2 cups fruit juice (not citrus)…"/>
          <p:cNvSpPr txBox="1"/>
          <p:nvPr>
            <p:ph type="body" sz="half" idx="1"/>
          </p:nvPr>
        </p:nvSpPr>
        <p:spPr>
          <a:prstGeom prst="rect">
            <a:avLst/>
          </a:prstGeom>
        </p:spPr>
        <p:txBody>
          <a:bodyPr/>
          <a:lstStyle/>
          <a:p>
            <a:pPr>
              <a:buBlip>
                <a:blip r:embed="rId3"/>
              </a:buBlip>
              <a:defRPr>
                <a:solidFill>
                  <a:schemeClr val="accent2">
                    <a:hueOff val="384160"/>
                    <a:satOff val="13417"/>
                    <a:lumOff val="-29062"/>
                  </a:schemeClr>
                </a:solidFill>
              </a:defRPr>
            </a:pPr>
            <a:r>
              <a:t>Recipe: 1T gelatin powder, 1T collagen powder, ½ cup hot water to dissolve, 2 cups fruit juice (not citrus) </a:t>
            </a:r>
          </a:p>
          <a:p>
            <a:pPr>
              <a:buBlip>
                <a:blip r:embed="rId3"/>
              </a:buBlip>
              <a:defRPr>
                <a:solidFill>
                  <a:schemeClr val="accent2">
                    <a:hueOff val="384160"/>
                    <a:satOff val="13417"/>
                    <a:lumOff val="-29062"/>
                  </a:schemeClr>
                </a:solidFill>
              </a:defRPr>
            </a:pPr>
            <a:r>
              <a:t>Links to recipes available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6" name="OMEGA 3 OILS"/>
          <p:cNvSpPr txBox="1"/>
          <p:nvPr>
            <p:ph type="title"/>
          </p:nvPr>
        </p:nvSpPr>
        <p:spPr>
          <a:prstGeom prst="rect">
            <a:avLst/>
          </a:prstGeom>
        </p:spPr>
        <p:txBody>
          <a:bodyPr/>
          <a:lstStyle>
            <a:lvl1pPr defTabSz="537463">
              <a:defRPr sz="6440"/>
            </a:lvl1pPr>
          </a:lstStyle>
          <a:p>
            <a:pPr/>
            <a:r>
              <a:t>OMEGA 3 OILS</a:t>
            </a:r>
          </a:p>
        </p:txBody>
      </p:sp>
      <p:sp>
        <p:nvSpPr>
          <p:cNvPr id="177" name="Likely many of you have heard of Omega 3 oils and probably some of you are taking them as vitamins…"/>
          <p:cNvSpPr txBox="1"/>
          <p:nvPr>
            <p:ph type="body" idx="1"/>
          </p:nvPr>
        </p:nvSpPr>
        <p:spPr>
          <a:prstGeom prst="rect">
            <a:avLst/>
          </a:prstGeom>
          <a:blipFill>
            <a:blip r:embed="rId2"/>
          </a:blipFill>
        </p:spPr>
        <p:txBody>
          <a:bodyPr/>
          <a:lstStyle/>
          <a:p>
            <a:pPr marL="0" indent="0" algn="ctr" defTabSz="584200">
              <a:buSzTx/>
              <a:buNone/>
              <a:defRPr sz="3600">
                <a:solidFill>
                  <a:srgbClr val="FFFFFF"/>
                </a:solidFill>
                <a:latin typeface="Hoefler Text"/>
                <a:ea typeface="Hoefler Text"/>
                <a:cs typeface="Hoefler Text"/>
                <a:sym typeface="Hoefler Text"/>
              </a:defRPr>
            </a:pPr>
            <a:r>
              <a:t>Likely many of you have heard of Omega 3 oils and probably some of you are taking them as vitamins</a:t>
            </a:r>
          </a:p>
          <a:p>
            <a:pPr marL="0" indent="0" algn="ctr" defTabSz="584200">
              <a:buSzTx/>
              <a:buNone/>
              <a:defRPr sz="3600">
                <a:solidFill>
                  <a:srgbClr val="FFFFFF"/>
                </a:solidFill>
                <a:latin typeface="Hoefler Text"/>
                <a:ea typeface="Hoefler Text"/>
                <a:cs typeface="Hoefler Text"/>
                <a:sym typeface="Hoefler Text"/>
              </a:defRPr>
            </a:pPr>
          </a:p>
          <a:p>
            <a:pPr marL="0" indent="0" algn="ctr" defTabSz="584200">
              <a:buSzTx/>
              <a:buNone/>
              <a:defRPr sz="3600">
                <a:solidFill>
                  <a:srgbClr val="FFFFFF"/>
                </a:solidFill>
                <a:latin typeface="Hoefler Text"/>
                <a:ea typeface="Hoefler Text"/>
                <a:cs typeface="Hoefler Text"/>
                <a:sym typeface="Hoefler Text"/>
              </a:defRPr>
            </a:pPr>
            <a:r>
              <a:t>What are they?</a:t>
            </a:r>
          </a:p>
          <a:p>
            <a:pPr marL="0" indent="0" algn="ctr" defTabSz="584200">
              <a:buSzTx/>
              <a:buNone/>
              <a:defRPr sz="3600">
                <a:solidFill>
                  <a:srgbClr val="FFFFFF"/>
                </a:solidFill>
                <a:latin typeface="Hoefler Text"/>
                <a:ea typeface="Hoefler Text"/>
                <a:cs typeface="Hoefler Text"/>
                <a:sym typeface="Hoefler Text"/>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Omega 3 oils"/>
          <p:cNvSpPr txBox="1"/>
          <p:nvPr>
            <p:ph type="title"/>
          </p:nvPr>
        </p:nvSpPr>
        <p:spPr>
          <a:prstGeom prst="rect">
            <a:avLst/>
          </a:prstGeom>
        </p:spPr>
        <p:txBody>
          <a:bodyPr/>
          <a:lstStyle>
            <a:lvl1pPr defTabSz="537463">
              <a:defRPr sz="6440"/>
            </a:lvl1pPr>
          </a:lstStyle>
          <a:p>
            <a:pPr/>
            <a:r>
              <a:t>Omega 3 oils</a:t>
            </a:r>
          </a:p>
        </p:txBody>
      </p:sp>
      <p:sp>
        <p:nvSpPr>
          <p:cNvPr id="180" name="Omega 3 oils are essential fatty acids…"/>
          <p:cNvSpPr txBox="1"/>
          <p:nvPr>
            <p:ph type="body" idx="1"/>
          </p:nvPr>
        </p:nvSpPr>
        <p:spPr>
          <a:prstGeom prst="rect">
            <a:avLst/>
          </a:prstGeom>
          <a:blipFill>
            <a:blip r:embed="rId2"/>
          </a:blipFill>
        </p:spPr>
        <p:txBody>
          <a:bodyPr/>
          <a:lstStyle/>
          <a:p>
            <a:pPr marL="0" indent="0" algn="ctr" defTabSz="403097">
              <a:buSzTx/>
              <a:buNone/>
              <a:defRPr sz="2484">
                <a:solidFill>
                  <a:srgbClr val="FFFFFF"/>
                </a:solidFill>
                <a:latin typeface="Hoefler Text"/>
                <a:ea typeface="Hoefler Text"/>
                <a:cs typeface="Hoefler Text"/>
                <a:sym typeface="Hoefler Text"/>
              </a:defRPr>
            </a:pPr>
            <a:r>
              <a:t>Omega 3 oils are </a:t>
            </a:r>
            <a:r>
              <a:rPr b="1" u="sng"/>
              <a:t>essential fatty acids</a:t>
            </a:r>
            <a:r>
              <a:t> </a:t>
            </a:r>
          </a:p>
          <a:p>
            <a:pPr marL="0" indent="0" algn="ctr" defTabSz="403097">
              <a:buSzTx/>
              <a:buNone/>
              <a:defRPr sz="2484">
                <a:solidFill>
                  <a:srgbClr val="FFFFFF"/>
                </a:solidFill>
                <a:latin typeface="Hoefler Text"/>
                <a:ea typeface="Hoefler Text"/>
                <a:cs typeface="Hoefler Text"/>
                <a:sym typeface="Hoefler Text"/>
              </a:defRPr>
            </a:pPr>
            <a:r>
              <a:t>A fancy term for “GOOD FATS” and essential means you can’t make them yourself</a:t>
            </a:r>
          </a:p>
          <a:p>
            <a:pPr marL="0" indent="0" algn="ctr" defTabSz="403097">
              <a:buSzTx/>
              <a:buNone/>
              <a:defRPr sz="2484">
                <a:solidFill>
                  <a:srgbClr val="FFFFFF"/>
                </a:solidFill>
                <a:latin typeface="Hoefler Text"/>
                <a:ea typeface="Hoefler Text"/>
                <a:cs typeface="Hoefler Text"/>
                <a:sym typeface="Hoefler Text"/>
              </a:defRPr>
            </a:pPr>
          </a:p>
          <a:p>
            <a:pPr marL="0" indent="0" algn="ctr" defTabSz="403097">
              <a:buSzTx/>
              <a:buNone/>
              <a:defRPr sz="2484">
                <a:solidFill>
                  <a:srgbClr val="FFFFFF"/>
                </a:solidFill>
                <a:latin typeface="Hoefler Text"/>
                <a:ea typeface="Hoefler Text"/>
                <a:cs typeface="Hoefler Text"/>
                <a:sym typeface="Hoefler Text"/>
              </a:defRPr>
            </a:pPr>
            <a:r>
              <a:t>What is the difference between a </a:t>
            </a:r>
          </a:p>
          <a:p>
            <a:pPr marL="0" indent="0" algn="ctr" defTabSz="403097">
              <a:buSzTx/>
              <a:buNone/>
              <a:defRPr sz="2484">
                <a:solidFill>
                  <a:srgbClr val="FFFFFF"/>
                </a:solidFill>
                <a:latin typeface="Hoefler Text"/>
                <a:ea typeface="Hoefler Text"/>
                <a:cs typeface="Hoefler Text"/>
                <a:sym typeface="Hoefler Text"/>
              </a:defRPr>
            </a:pPr>
            <a:r>
              <a:t>“good fat” and a “bad fat”??</a:t>
            </a:r>
          </a:p>
          <a:p>
            <a:pPr marL="0" indent="0" algn="ctr" defTabSz="403097">
              <a:buSzTx/>
              <a:buNone/>
              <a:defRPr sz="2484">
                <a:solidFill>
                  <a:srgbClr val="FFFFFF"/>
                </a:solidFill>
                <a:latin typeface="Hoefler Text"/>
                <a:ea typeface="Hoefler Text"/>
                <a:cs typeface="Hoefler Text"/>
                <a:sym typeface="Hoefler Text"/>
              </a:defRPr>
            </a:pPr>
            <a:r>
              <a:t>HOW OUR BODY PROCESSES THEM</a:t>
            </a:r>
          </a:p>
          <a:p>
            <a:pPr marL="0" indent="0" algn="ctr" defTabSz="403097">
              <a:buSzTx/>
              <a:buNone/>
              <a:defRPr sz="2484">
                <a:solidFill>
                  <a:srgbClr val="FFFFFF"/>
                </a:solidFill>
                <a:latin typeface="Hoefler Text"/>
                <a:ea typeface="Hoefler Text"/>
                <a:cs typeface="Hoefler Text"/>
                <a:sym typeface="Hoefler Text"/>
              </a:defRPr>
            </a:pPr>
          </a:p>
          <a:p>
            <a:pPr marL="0" indent="0" algn="ctr" defTabSz="403097">
              <a:buSzTx/>
              <a:buNone/>
              <a:defRPr sz="2484">
                <a:solidFill>
                  <a:srgbClr val="FFFFFF"/>
                </a:solidFill>
                <a:latin typeface="Hoefler Text"/>
                <a:ea typeface="Hoefler Text"/>
                <a:cs typeface="Hoefler Text"/>
                <a:sym typeface="Hoefler Text"/>
              </a:defRPr>
            </a:pPr>
            <a:r>
              <a:t>Good Fats - anti-inflammatory, flexible, develop healthy cells and communication between cells</a:t>
            </a:r>
          </a:p>
          <a:p>
            <a:pPr marL="0" indent="0" algn="ctr" defTabSz="403097">
              <a:buSzTx/>
              <a:buNone/>
              <a:defRPr sz="2484">
                <a:solidFill>
                  <a:srgbClr val="FFFFFF"/>
                </a:solidFill>
                <a:latin typeface="Hoefler Text"/>
                <a:ea typeface="Hoefler Text"/>
                <a:cs typeface="Hoefler Text"/>
                <a:sym typeface="Hoefler Text"/>
              </a:defRPr>
            </a:pPr>
            <a:r>
              <a:t>(Examples are DHA and EPA)</a:t>
            </a:r>
          </a:p>
          <a:p>
            <a:pPr marL="0" indent="0" algn="ctr" defTabSz="403097">
              <a:buSzTx/>
              <a:buNone/>
              <a:defRPr sz="2484">
                <a:solidFill>
                  <a:srgbClr val="FFFFFF"/>
                </a:solidFill>
                <a:latin typeface="Hoefler Text"/>
                <a:ea typeface="Hoefler Text"/>
                <a:cs typeface="Hoefler Text"/>
                <a:sym typeface="Hoefler Text"/>
              </a:defRPr>
            </a:pPr>
            <a:r>
              <a:t>Bad fats - inflammatory, sticky, ‘hardens’ </a:t>
            </a:r>
          </a:p>
          <a:p>
            <a:pPr marL="0" indent="0" algn="ctr" defTabSz="403097">
              <a:buSzTx/>
              <a:buNone/>
              <a:defRPr sz="2484">
                <a:solidFill>
                  <a:srgbClr val="FFFFFF"/>
                </a:solidFill>
                <a:latin typeface="Hoefler Text"/>
                <a:ea typeface="Hoefler Text"/>
                <a:cs typeface="Hoefler Text"/>
                <a:sym typeface="Hoefler Text"/>
              </a:defRPr>
            </a:pPr>
            <a:r>
              <a:t>(Examples: “hydrogenated and partially hydrogenated” oils and higher fat farmed meats and dairy)</a:t>
            </a:r>
          </a:p>
          <a:p>
            <a:pPr marL="0" indent="0" algn="ctr" defTabSz="403097">
              <a:buSzTx/>
              <a:buNone/>
              <a:defRPr sz="2484">
                <a:solidFill>
                  <a:srgbClr val="FFFFFF"/>
                </a:solidFill>
                <a:latin typeface="Hoefler Text"/>
                <a:ea typeface="Hoefler Text"/>
                <a:cs typeface="Hoefler Text"/>
                <a:sym typeface="Hoefler Text"/>
              </a:defRPr>
            </a:pPr>
          </a:p>
          <a:p>
            <a:pPr marL="0" indent="0" algn="ctr" defTabSz="403097">
              <a:buSzTx/>
              <a:buNone/>
              <a:defRPr sz="2484">
                <a:solidFill>
                  <a:srgbClr val="FFFFFF"/>
                </a:solidFill>
                <a:latin typeface="Hoefler Text"/>
                <a:ea typeface="Hoefler Text"/>
                <a:cs typeface="Hoefler Text"/>
                <a:sym typeface="Hoefler Text"/>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2" name="caroline-attwood-bpPTlXWTOvg-unsplash.jpg" descr="caroline-attwood-bpPTlXWTOvg-unsplash.jpg"/>
          <p:cNvPicPr>
            <a:picLocks noChangeAspect="0"/>
          </p:cNvPicPr>
          <p:nvPr>
            <p:ph type="pic" idx="13"/>
          </p:nvPr>
        </p:nvPicPr>
        <p:blipFill>
          <a:blip r:embed="rId2">
            <a:extLst/>
          </a:blip>
          <a:stretch>
            <a:fillRect/>
          </a:stretch>
        </p:blipFill>
        <p:spPr>
          <a:xfrm>
            <a:off x="6557951" y="2540668"/>
            <a:ext cx="5583249" cy="6387561"/>
          </a:xfrm>
          <a:prstGeom prst="rect">
            <a:avLst/>
          </a:prstGeom>
        </p:spPr>
      </p:pic>
      <p:sp>
        <p:nvSpPr>
          <p:cNvPr id="183" name="Omega 3 oils"/>
          <p:cNvSpPr txBox="1"/>
          <p:nvPr>
            <p:ph type="title"/>
          </p:nvPr>
        </p:nvSpPr>
        <p:spPr>
          <a:prstGeom prst="rect">
            <a:avLst/>
          </a:prstGeom>
        </p:spPr>
        <p:txBody>
          <a:bodyPr/>
          <a:lstStyle>
            <a:lvl1pPr defTabSz="537463">
              <a:defRPr sz="6440"/>
            </a:lvl1pPr>
          </a:lstStyle>
          <a:p>
            <a:pPr/>
            <a:r>
              <a:t>Omega 3 oils</a:t>
            </a:r>
          </a:p>
        </p:txBody>
      </p:sp>
      <p:sp>
        <p:nvSpPr>
          <p:cNvPr id="184" name="Anti-inflammatory…"/>
          <p:cNvSpPr txBox="1"/>
          <p:nvPr>
            <p:ph type="body" sz="half" idx="1"/>
          </p:nvPr>
        </p:nvSpPr>
        <p:spPr>
          <a:prstGeom prst="rect">
            <a:avLst/>
          </a:prstGeom>
        </p:spPr>
        <p:txBody>
          <a:bodyPr/>
          <a:lstStyle/>
          <a:p>
            <a:pPr marL="342900" indent="-342900" defTabSz="525779">
              <a:spcBef>
                <a:spcPts val="2900"/>
              </a:spcBef>
              <a:buBlip>
                <a:blip r:embed="rId3"/>
              </a:buBlip>
              <a:defRPr sz="2970"/>
            </a:pPr>
            <a:r>
              <a:t>Anti-inflammatory</a:t>
            </a:r>
          </a:p>
          <a:p>
            <a:pPr marL="342900" indent="-342900" defTabSz="525779">
              <a:spcBef>
                <a:spcPts val="2900"/>
              </a:spcBef>
              <a:buBlip>
                <a:blip r:embed="rId3"/>
              </a:buBlip>
              <a:defRPr sz="2970"/>
            </a:pPr>
            <a:r>
              <a:t>Oils lubricate the joints and provide moisture to protect joints from wear and tear</a:t>
            </a:r>
          </a:p>
          <a:p>
            <a:pPr marL="342900" indent="-342900" defTabSz="525779">
              <a:spcBef>
                <a:spcPts val="2900"/>
              </a:spcBef>
              <a:buBlip>
                <a:blip r:embed="rId3"/>
              </a:buBlip>
              <a:defRPr sz="2970"/>
            </a:pPr>
            <a:r>
              <a:t>Our body uses fats to build our brain cells, nerves, and outer membranes for ALL of our cells, so what fats we consume is EXTREMELY important for how our body functions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6" name="ready.jpg" descr="ready.jpg"/>
          <p:cNvPicPr>
            <a:picLocks noChangeAspect="0"/>
          </p:cNvPicPr>
          <p:nvPr>
            <p:ph type="pic" idx="13"/>
          </p:nvPr>
        </p:nvPicPr>
        <p:blipFill>
          <a:blip r:embed="rId2">
            <a:extLst/>
          </a:blip>
          <a:stretch>
            <a:fillRect/>
          </a:stretch>
        </p:blipFill>
        <p:spPr>
          <a:xfrm>
            <a:off x="6743700" y="2895600"/>
            <a:ext cx="5384800" cy="6159501"/>
          </a:xfrm>
          <a:prstGeom prst="rect">
            <a:avLst/>
          </a:prstGeom>
        </p:spPr>
      </p:pic>
      <p:sp>
        <p:nvSpPr>
          <p:cNvPr id="187" name="Healthy brain = focus"/>
          <p:cNvSpPr txBox="1"/>
          <p:nvPr>
            <p:ph type="title"/>
          </p:nvPr>
        </p:nvSpPr>
        <p:spPr>
          <a:prstGeom prst="rect">
            <a:avLst/>
          </a:prstGeom>
        </p:spPr>
        <p:txBody>
          <a:bodyPr/>
          <a:lstStyle>
            <a:lvl1pPr defTabSz="525779">
              <a:defRPr sz="6300"/>
            </a:lvl1pPr>
          </a:lstStyle>
          <a:p>
            <a:pPr/>
            <a:r>
              <a:t>Healthy brain = focus</a:t>
            </a:r>
          </a:p>
        </p:txBody>
      </p:sp>
      <p:sp>
        <p:nvSpPr>
          <p:cNvPr id="188" name="We all know to be an athlete is more than just physical ability……"/>
          <p:cNvSpPr txBox="1"/>
          <p:nvPr>
            <p:ph type="body" sz="half" idx="1"/>
          </p:nvPr>
        </p:nvSpPr>
        <p:spPr>
          <a:prstGeom prst="rect">
            <a:avLst/>
          </a:prstGeom>
        </p:spPr>
        <p:txBody>
          <a:bodyPr/>
          <a:lstStyle/>
          <a:p>
            <a:pPr marL="0" indent="0" algn="ctr" defTabSz="549148">
              <a:lnSpc>
                <a:spcPct val="100000"/>
              </a:lnSpc>
              <a:spcBef>
                <a:spcPts val="0"/>
              </a:spcBef>
              <a:buSzTx/>
              <a:buNone/>
              <a:defRPr sz="3384">
                <a:solidFill>
                  <a:srgbClr val="FFFFFF"/>
                </a:solidFill>
              </a:defRPr>
            </a:pPr>
            <a:r>
              <a:rPr>
                <a:solidFill>
                  <a:schemeClr val="accent1">
                    <a:hueOff val="416844"/>
                    <a:satOff val="2230"/>
                    <a:lumOff val="-27516"/>
                  </a:schemeClr>
                </a:solidFill>
              </a:rPr>
              <a:t>We all know to be an athlete is more than just physical ability…</a:t>
            </a:r>
            <a:endParaRPr>
              <a:solidFill>
                <a:schemeClr val="accent1">
                  <a:hueOff val="416844"/>
                  <a:satOff val="2230"/>
                  <a:lumOff val="-27516"/>
                </a:schemeClr>
              </a:solidFill>
            </a:endParaRPr>
          </a:p>
          <a:p>
            <a:pPr marL="0" indent="0" algn="ctr" defTabSz="549148">
              <a:lnSpc>
                <a:spcPct val="100000"/>
              </a:lnSpc>
              <a:spcBef>
                <a:spcPts val="0"/>
              </a:spcBef>
              <a:buSzTx/>
              <a:buNone/>
              <a:defRPr sz="3384">
                <a:solidFill>
                  <a:srgbClr val="FFFFFF"/>
                </a:solidFill>
              </a:defRPr>
            </a:pPr>
            <a:r>
              <a:rPr>
                <a:solidFill>
                  <a:schemeClr val="accent1">
                    <a:hueOff val="416844"/>
                    <a:satOff val="2230"/>
                    <a:lumOff val="-27516"/>
                  </a:schemeClr>
                </a:solidFill>
              </a:rPr>
              <a:t>The mental aspect of the game, and the quickness needed for hand/eye coordination and split second decision making - </a:t>
            </a:r>
            <a:endParaRPr>
              <a:solidFill>
                <a:schemeClr val="accent1">
                  <a:hueOff val="416844"/>
                  <a:satOff val="2230"/>
                  <a:lumOff val="-27516"/>
                </a:schemeClr>
              </a:solidFill>
            </a:endParaRPr>
          </a:p>
          <a:p>
            <a:pPr marL="0" indent="0" algn="ctr" defTabSz="549148">
              <a:lnSpc>
                <a:spcPct val="100000"/>
              </a:lnSpc>
              <a:spcBef>
                <a:spcPts val="0"/>
              </a:spcBef>
              <a:buSzTx/>
              <a:buNone/>
              <a:defRPr sz="3384">
                <a:solidFill>
                  <a:srgbClr val="FFFFFF"/>
                </a:solidFill>
              </a:defRPr>
            </a:pPr>
            <a:endParaRPr>
              <a:solidFill>
                <a:schemeClr val="accent1">
                  <a:hueOff val="416844"/>
                  <a:satOff val="2230"/>
                  <a:lumOff val="-27516"/>
                </a:schemeClr>
              </a:solidFill>
            </a:endParaRPr>
          </a:p>
          <a:p>
            <a:pPr marL="0" indent="0" algn="ctr" defTabSz="549148">
              <a:lnSpc>
                <a:spcPct val="100000"/>
              </a:lnSpc>
              <a:spcBef>
                <a:spcPts val="0"/>
              </a:spcBef>
              <a:buSzTx/>
              <a:buNone/>
              <a:defRPr sz="3384">
                <a:solidFill>
                  <a:srgbClr val="FFFFFF"/>
                </a:solidFill>
              </a:defRPr>
            </a:pPr>
            <a:r>
              <a:rPr>
                <a:solidFill>
                  <a:schemeClr val="accent1">
                    <a:hueOff val="416844"/>
                    <a:satOff val="2230"/>
                    <a:lumOff val="-27516"/>
                  </a:schemeClr>
                </a:solidFill>
              </a:rPr>
              <a:t>That requires a healthy brain and healthy nervous system</a:t>
            </a: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Magnesium"/>
          <p:cNvSpPr txBox="1"/>
          <p:nvPr>
            <p:ph type="title"/>
          </p:nvPr>
        </p:nvSpPr>
        <p:spPr>
          <a:prstGeom prst="rect">
            <a:avLst/>
          </a:prstGeom>
        </p:spPr>
        <p:txBody>
          <a:bodyPr/>
          <a:lstStyle>
            <a:lvl1pPr defTabSz="537463">
              <a:defRPr sz="6440"/>
            </a:lvl1pPr>
          </a:lstStyle>
          <a:p>
            <a:pPr/>
            <a:r>
              <a:t>Magnesium</a:t>
            </a:r>
          </a:p>
        </p:txBody>
      </p:sp>
      <p:sp>
        <p:nvSpPr>
          <p:cNvPr id="191" name="Magnesium is a cofactor in over 300 enzyme reactions in the body, so it is important for almost every system in the body, but especially for energy metabolism, muscles and bones.…"/>
          <p:cNvSpPr txBox="1"/>
          <p:nvPr>
            <p:ph type="body" idx="1"/>
          </p:nvPr>
        </p:nvSpPr>
        <p:spPr>
          <a:prstGeom prst="rect">
            <a:avLst/>
          </a:prstGeom>
          <a:solidFill>
            <a:schemeClr val="accent6">
              <a:hueOff val="119326"/>
              <a:satOff val="3612"/>
              <a:lumOff val="-24780"/>
            </a:schemeClr>
          </a:solidFill>
          <a:effectLst>
            <a:outerShdw sx="100000" sy="100000" kx="0" ky="0" algn="b" rotWithShape="0" blurRad="50800" dist="12700" dir="0">
              <a:srgbClr val="000000">
                <a:alpha val="50000"/>
              </a:srgbClr>
            </a:outerShdw>
          </a:effectLst>
        </p:spPr>
        <p:txBody>
          <a:bodyPr/>
          <a:lstStyle/>
          <a:p>
            <a:pPr marL="0" indent="0" defTabSz="425195">
              <a:buSzTx/>
              <a:buNone/>
              <a:defRPr b="1" sz="3348">
                <a:solidFill>
                  <a:srgbClr val="FFFFFF"/>
                </a:solidFill>
                <a:latin typeface="Hoefler Text"/>
                <a:ea typeface="Hoefler Text"/>
                <a:cs typeface="Hoefler Text"/>
                <a:sym typeface="Hoefler Text"/>
              </a:defRPr>
            </a:pPr>
            <a:r>
              <a:rPr b="0"/>
              <a:t>Magnesium is a cofactor in over 300 enzyme reactions in the body, so it is important for almost every system in the body, but especially for energy metabolism, muscles and bones.</a:t>
            </a:r>
            <a:endParaRPr b="0"/>
          </a:p>
          <a:p>
            <a:pPr marL="0" indent="0" defTabSz="425195">
              <a:buSzTx/>
              <a:buNone/>
              <a:defRPr b="1" sz="3348">
                <a:solidFill>
                  <a:srgbClr val="FFFFFF"/>
                </a:solidFill>
                <a:latin typeface="Hoefler Text"/>
                <a:ea typeface="Hoefler Text"/>
                <a:cs typeface="Hoefler Text"/>
                <a:sym typeface="Hoefler Text"/>
              </a:defRPr>
            </a:pPr>
            <a:endParaRPr b="0"/>
          </a:p>
          <a:p>
            <a:pPr marL="0" indent="0" defTabSz="425195">
              <a:buSzTx/>
              <a:buNone/>
              <a:defRPr b="1" sz="3348">
                <a:solidFill>
                  <a:srgbClr val="FFFFFF"/>
                </a:solidFill>
                <a:latin typeface="Hoefler Text"/>
                <a:ea typeface="Hoefler Text"/>
                <a:cs typeface="Hoefler Text"/>
                <a:sym typeface="Hoefler Text"/>
              </a:defRPr>
            </a:pPr>
            <a:r>
              <a:rPr b="0"/>
              <a:t> Multiple studies have shown well over 50% of population is deficient in magnesium</a:t>
            </a:r>
            <a:endParaRPr b="0"/>
          </a:p>
          <a:p>
            <a:pPr marL="0" indent="0" defTabSz="425195">
              <a:buSzTx/>
              <a:buNone/>
              <a:defRPr b="1" sz="3348">
                <a:solidFill>
                  <a:srgbClr val="FFFFFF"/>
                </a:solidFill>
                <a:latin typeface="Hoefler Text"/>
                <a:ea typeface="Hoefler Text"/>
                <a:cs typeface="Hoefler Text"/>
                <a:sym typeface="Hoefler Text"/>
              </a:defRPr>
            </a:pPr>
            <a:endParaRPr b="0"/>
          </a:p>
          <a:p>
            <a:pPr marL="0" indent="0" defTabSz="425195">
              <a:buSzTx/>
              <a:buNone/>
              <a:defRPr b="1" sz="3348">
                <a:solidFill>
                  <a:srgbClr val="FFFFFF"/>
                </a:solidFill>
                <a:latin typeface="Hoefler Text"/>
                <a:ea typeface="Hoefler Text"/>
                <a:cs typeface="Hoefler Text"/>
                <a:sym typeface="Hoefler Text"/>
              </a:defRPr>
            </a:pPr>
            <a:r>
              <a:rPr b="0"/>
              <a:t>Most importantly magnesium is necessary for BUILDING MUSCLE and for muscle FUNCTIONS, as well as ENERGY PRODUCTION in the cell mitochondria energy centers</a:t>
            </a:r>
            <a:endParaRPr b="0"/>
          </a:p>
          <a:p>
            <a:pPr marL="0" indent="0" defTabSz="425195">
              <a:buSzTx/>
              <a:buNone/>
              <a:defRPr b="1" sz="3348">
                <a:solidFill>
                  <a:srgbClr val="FFFFFF"/>
                </a:solidFill>
                <a:latin typeface="Rockwell"/>
                <a:ea typeface="Rockwell"/>
                <a:cs typeface="Rockwell"/>
                <a:sym typeface="Rockwell"/>
              </a:defRPr>
            </a:pPr>
            <a:endParaRPr b="0"/>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Magnesium Burn Rate"/>
          <p:cNvSpPr txBox="1"/>
          <p:nvPr>
            <p:ph type="title"/>
          </p:nvPr>
        </p:nvSpPr>
        <p:spPr>
          <a:prstGeom prst="rect">
            <a:avLst/>
          </a:prstGeom>
        </p:spPr>
        <p:txBody>
          <a:bodyPr/>
          <a:lstStyle>
            <a:lvl1pPr defTabSz="537463">
              <a:defRPr sz="6440"/>
            </a:lvl1pPr>
          </a:lstStyle>
          <a:p>
            <a:pPr/>
            <a:r>
              <a:t>Magnesium Burn Rate</a:t>
            </a:r>
          </a:p>
        </p:txBody>
      </p:sp>
      <p:sp>
        <p:nvSpPr>
          <p:cNvPr id="194" name="Simplified:…"/>
          <p:cNvSpPr txBox="1"/>
          <p:nvPr>
            <p:ph type="body" idx="1"/>
          </p:nvPr>
        </p:nvSpPr>
        <p:spPr>
          <a:prstGeom prst="rect">
            <a:avLst/>
          </a:prstGeom>
          <a:blipFill>
            <a:blip r:embed="rId2"/>
          </a:blipFill>
          <a:effectLst>
            <a:outerShdw sx="100000" sy="100000" kx="0" ky="0" algn="b" rotWithShape="0" blurRad="50800" dist="12700" dir="0">
              <a:srgbClr val="000000">
                <a:alpha val="50000"/>
              </a:srgbClr>
            </a:outerShdw>
          </a:effectLst>
        </p:spPr>
        <p:txBody>
          <a:bodyPr/>
          <a:lstStyle/>
          <a:p>
            <a:pPr marL="0" indent="0" algn="ctr" defTabSz="584200">
              <a:buSzTx/>
              <a:buNone/>
              <a:defRPr sz="3600">
                <a:solidFill>
                  <a:srgbClr val="FFFFFF"/>
                </a:solidFill>
                <a:latin typeface="Hoefler Text"/>
                <a:ea typeface="Hoefler Text"/>
                <a:cs typeface="Hoefler Text"/>
                <a:sym typeface="Hoefler Text"/>
              </a:defRPr>
            </a:pPr>
            <a:r>
              <a:t>Simplified: </a:t>
            </a:r>
          </a:p>
          <a:p>
            <a:pPr marL="0" indent="0" algn="ctr" defTabSz="584200">
              <a:buSzTx/>
              <a:buNone/>
              <a:defRPr sz="3600">
                <a:solidFill>
                  <a:srgbClr val="FFFFFF"/>
                </a:solidFill>
                <a:latin typeface="Hoefler Text"/>
                <a:ea typeface="Hoefler Text"/>
                <a:cs typeface="Hoefler Text"/>
                <a:sym typeface="Hoefler Text"/>
              </a:defRPr>
            </a:pPr>
            <a:r>
              <a:t>Mg burn rate is a way of calculating how much magnesium you need based on how much your body uses, and this calculation is made based on the amount the body “processes information” daily, or daily stressors.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6" name="mg.jpg" descr="mg.jpg"/>
          <p:cNvPicPr>
            <a:picLocks noChangeAspect="1"/>
          </p:cNvPicPr>
          <p:nvPr>
            <p:ph type="pic" idx="13"/>
          </p:nvPr>
        </p:nvPicPr>
        <p:blipFill>
          <a:blip r:embed="rId2">
            <a:extLst/>
          </a:blip>
          <a:srcRect l="10217" t="0" r="10217" b="0"/>
          <a:stretch>
            <a:fillRect/>
          </a:stretch>
        </p:blipFill>
        <p:spPr>
          <a:xfrm>
            <a:off x="-304800" y="-241300"/>
            <a:ext cx="13004800" cy="9753600"/>
          </a:xfrm>
          <a:prstGeom prst="rect">
            <a:avLst/>
          </a:prstGeom>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ymptoms of low Mg"/>
          <p:cNvSpPr txBox="1"/>
          <p:nvPr>
            <p:ph type="title"/>
          </p:nvPr>
        </p:nvSpPr>
        <p:spPr>
          <a:prstGeom prst="rect">
            <a:avLst/>
          </a:prstGeom>
        </p:spPr>
        <p:txBody>
          <a:bodyPr/>
          <a:lstStyle>
            <a:lvl1pPr defTabSz="537463">
              <a:defRPr sz="6440"/>
            </a:lvl1pPr>
          </a:lstStyle>
          <a:p>
            <a:pPr/>
            <a:r>
              <a:t>Symptoms of low Mg</a:t>
            </a:r>
          </a:p>
        </p:txBody>
      </p:sp>
      <p:sp>
        <p:nvSpPr>
          <p:cNvPr id="199" name="Body / Muscle Aches…"/>
          <p:cNvSpPr txBox="1"/>
          <p:nvPr>
            <p:ph type="body" idx="1"/>
          </p:nvPr>
        </p:nvSpPr>
        <p:spPr>
          <a:prstGeom prst="rect">
            <a:avLst/>
          </a:prstGeom>
        </p:spPr>
        <p:txBody>
          <a:bodyPr/>
          <a:lstStyle/>
          <a:p>
            <a:pPr marL="116125" indent="-116125" defTabSz="434340">
              <a:buBlip>
                <a:blip r:embed="rId2"/>
              </a:buBlip>
              <a:defRPr sz="4560">
                <a:solidFill>
                  <a:srgbClr val="531B93"/>
                </a:solidFill>
              </a:defRPr>
            </a:pPr>
            <a:r>
              <a:t>Body / Muscle Aches</a:t>
            </a:r>
          </a:p>
          <a:p>
            <a:pPr marL="116125" indent="-116125" defTabSz="434340">
              <a:buBlip>
                <a:blip r:embed="rId2"/>
              </a:buBlip>
              <a:defRPr sz="4560">
                <a:solidFill>
                  <a:srgbClr val="531B93"/>
                </a:solidFill>
              </a:defRPr>
            </a:pPr>
            <a:r>
              <a:t>Poor recovery after exercise</a:t>
            </a:r>
          </a:p>
          <a:p>
            <a:pPr marL="116125" indent="-116125" defTabSz="434340">
              <a:buBlip>
                <a:blip r:embed="rId2"/>
              </a:buBlip>
              <a:defRPr sz="4560">
                <a:solidFill>
                  <a:srgbClr val="531B93"/>
                </a:solidFill>
              </a:defRPr>
            </a:pPr>
            <a:r>
              <a:t>Sleep restless or disturbed</a:t>
            </a:r>
          </a:p>
          <a:p>
            <a:pPr marL="116125" indent="-116125" defTabSz="434340">
              <a:buBlip>
                <a:blip r:embed="rId2"/>
              </a:buBlip>
              <a:defRPr sz="4560">
                <a:solidFill>
                  <a:srgbClr val="531B93"/>
                </a:solidFill>
              </a:defRPr>
            </a:pPr>
            <a:r>
              <a:t>Muscles cramping or twitching</a:t>
            </a:r>
          </a:p>
          <a:p>
            <a:pPr marL="116125" indent="-116125" defTabSz="434340">
              <a:buBlip>
                <a:blip r:embed="rId2"/>
              </a:buBlip>
              <a:defRPr sz="4560">
                <a:solidFill>
                  <a:srgbClr val="531B93"/>
                </a:solidFill>
              </a:defRPr>
            </a:pPr>
            <a:r>
              <a:t>Growing pains (especially at night)</a:t>
            </a:r>
          </a:p>
          <a:p>
            <a:pPr marL="116125" indent="-116125" defTabSz="434340">
              <a:buBlip>
                <a:blip r:embed="rId2"/>
              </a:buBlip>
              <a:defRPr sz="4560">
                <a:solidFill>
                  <a:srgbClr val="531B93"/>
                </a:solidFill>
              </a:defRPr>
            </a:pPr>
            <a:r>
              <a:t>Anxiety, especially at night </a:t>
            </a:r>
          </a:p>
          <a:p>
            <a:pPr marL="116125" indent="-116125" defTabSz="434340">
              <a:buBlip>
                <a:blip r:embed="rId2"/>
              </a:buBlip>
              <a:defRPr sz="4560">
                <a:solidFill>
                  <a:srgbClr val="531B93"/>
                </a:solidFill>
              </a:defRPr>
            </a:pPr>
            <a:r>
              <a:t>Tight muscles or inflexibility</a:t>
            </a:r>
          </a:p>
          <a:p>
            <a:pPr marL="116125" indent="-116125" defTabSz="434340">
              <a:buBlip>
                <a:blip r:embed="rId2"/>
              </a:buBlip>
              <a:defRPr sz="4560">
                <a:solidFill>
                  <a:srgbClr val="531B93"/>
                </a:solidFill>
              </a:defRPr>
            </a:pPr>
            <a:r>
              <a:t>Not sweating</a:t>
            </a:r>
          </a:p>
          <a:p>
            <a:pPr marL="116125" indent="-116125" defTabSz="434340">
              <a:buBlip>
                <a:blip r:embed="rId2"/>
              </a:buBlip>
              <a:defRPr sz="4560">
                <a:solidFill>
                  <a:srgbClr val="531B93"/>
                </a:solidFill>
              </a:defRPr>
            </a:pPr>
            <a:r>
              <a:t>(And more)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1" name="237342bfa4fd0105885673c419c8bff7.png" descr="237342bfa4fd0105885673c419c8bff7.png"/>
          <p:cNvPicPr>
            <a:picLocks noChangeAspect="0"/>
          </p:cNvPicPr>
          <p:nvPr>
            <p:ph type="pic" idx="13"/>
          </p:nvPr>
        </p:nvPicPr>
        <p:blipFill>
          <a:blip r:embed="rId2">
            <a:extLst/>
          </a:blip>
          <a:stretch>
            <a:fillRect/>
          </a:stretch>
        </p:blipFill>
        <p:spPr>
          <a:xfrm>
            <a:off x="901700" y="3022600"/>
            <a:ext cx="11176000" cy="5981700"/>
          </a:xfrm>
          <a:prstGeom prst="rect">
            <a:avLst/>
          </a:prstGeom>
        </p:spPr>
      </p:pic>
      <p:sp>
        <p:nvSpPr>
          <p:cNvPr id="202" name="Magnesium Sources"/>
          <p:cNvSpPr txBox="1"/>
          <p:nvPr>
            <p:ph type="title"/>
          </p:nvPr>
        </p:nvSpPr>
        <p:spPr>
          <a:prstGeom prst="rect">
            <a:avLst/>
          </a:prstGeom>
        </p:spPr>
        <p:txBody>
          <a:bodyPr/>
          <a:lstStyle>
            <a:lvl1pPr defTabSz="479044">
              <a:defRPr sz="5740"/>
            </a:lvl1pPr>
          </a:lstStyle>
          <a:p>
            <a:pPr/>
            <a:r>
              <a:t>Magnesium Sources</a:t>
            </a:r>
          </a:p>
        </p:txBody>
      </p:sp>
      <p:sp>
        <p:nvSpPr>
          <p:cNvPr id="203" name="Most nuts and seeds, beans, avocados, green vegetables"/>
          <p:cNvSpPr txBox="1"/>
          <p:nvPr>
            <p:ph type="body" sz="quarter" idx="1"/>
          </p:nvPr>
        </p:nvSpPr>
        <p:spPr>
          <a:prstGeom prst="rect">
            <a:avLst/>
          </a:prstGeom>
        </p:spPr>
        <p:txBody>
          <a:bodyPr/>
          <a:lstStyle/>
          <a:p>
            <a:pPr/>
            <a:r>
              <a:t>Most nuts and seeds, beans, avocados, green vegetables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5" name="aaina-sharma-C_spTFvd4GU-unsplash.jpg" descr="aaina-sharma-C_spTFvd4GU-unsplash.jpg"/>
          <p:cNvPicPr>
            <a:picLocks noChangeAspect="0"/>
          </p:cNvPicPr>
          <p:nvPr>
            <p:ph type="pic" idx="13"/>
          </p:nvPr>
        </p:nvPicPr>
        <p:blipFill>
          <a:blip r:embed="rId2">
            <a:extLst/>
          </a:blip>
          <a:stretch>
            <a:fillRect/>
          </a:stretch>
        </p:blipFill>
        <p:spPr>
          <a:xfrm>
            <a:off x="6565900" y="4953000"/>
            <a:ext cx="5575300" cy="4152900"/>
          </a:xfrm>
          <a:prstGeom prst="rect">
            <a:avLst/>
          </a:prstGeom>
        </p:spPr>
      </p:pic>
      <p:pic>
        <p:nvPicPr>
          <p:cNvPr id="206" name="colorfultomatoes.jpg" descr="colorfultomatoes.jpg"/>
          <p:cNvPicPr>
            <a:picLocks noChangeAspect="0"/>
          </p:cNvPicPr>
          <p:nvPr>
            <p:ph type="pic" idx="14"/>
          </p:nvPr>
        </p:nvPicPr>
        <p:blipFill>
          <a:blip r:embed="rId3">
            <a:extLst/>
          </a:blip>
          <a:stretch>
            <a:fillRect/>
          </a:stretch>
        </p:blipFill>
        <p:spPr>
          <a:xfrm>
            <a:off x="6565900" y="736600"/>
            <a:ext cx="5575300" cy="4140200"/>
          </a:xfrm>
          <a:prstGeom prst="rect">
            <a:avLst/>
          </a:prstGeom>
        </p:spPr>
      </p:pic>
      <p:pic>
        <p:nvPicPr>
          <p:cNvPr id="207" name="IMG_0757.jpg" descr="IMG_0757.jpg"/>
          <p:cNvPicPr>
            <a:picLocks noChangeAspect="0"/>
          </p:cNvPicPr>
          <p:nvPr>
            <p:ph type="pic" idx="15"/>
          </p:nvPr>
        </p:nvPicPr>
        <p:blipFill>
          <a:blip r:embed="rId4">
            <a:extLst/>
          </a:blip>
          <a:stretch>
            <a:fillRect/>
          </a:stretch>
        </p:blipFill>
        <p:spPr>
          <a:xfrm>
            <a:off x="876299" y="736599"/>
            <a:ext cx="5575301" cy="8356601"/>
          </a:xfrm>
          <a:prstGeom prst="rect">
            <a:avLst/>
          </a:prstGeom>
        </p:spPr>
      </p:pic>
      <p:sp>
        <p:nvSpPr>
          <p:cNvPr id="208" name="Baseball"/>
          <p:cNvSpPr/>
          <p:nvPr/>
        </p:nvSpPr>
        <p:spPr>
          <a:xfrm>
            <a:off x="4869011" y="3281511"/>
            <a:ext cx="3266778" cy="32667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blipFill>
            <a:blip r:embed="rId5"/>
          </a:blipFill>
          <a:ln w="12700">
            <a:miter lim="400000"/>
          </a:ln>
          <a:effectLst>
            <a:outerShdw sx="100000" sy="100000" kx="0" ky="0" algn="b" rotWithShape="0" blurRad="50800" dist="12700" dir="0">
              <a:srgbClr val="000000">
                <a:alpha val="50000"/>
              </a:srgbClr>
            </a:outerShdw>
          </a:effectLst>
        </p:spPr>
        <p:txBody>
          <a:bodyPr lIns="50800" tIns="50800" rIns="50800" bIns="50800" anchor="ctr"/>
          <a:lstStyle/>
          <a:p>
            <a:pPr>
              <a:defRPr>
                <a:solidFill>
                  <a:srgbClr val="FFFFFF"/>
                </a:solidFill>
              </a:defRPr>
            </a:pPr>
          </a:p>
        </p:txBody>
      </p:sp>
      <p:sp>
        <p:nvSpPr>
          <p:cNvPr id="209" name="QUESTIONS?"/>
          <p:cNvSpPr txBox="1"/>
          <p:nvPr/>
        </p:nvSpPr>
        <p:spPr>
          <a:xfrm>
            <a:off x="4967122" y="4686300"/>
            <a:ext cx="3070556"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defRPr>
                <a:solidFill>
                  <a:srgbClr val="57554B"/>
                </a:solidFill>
              </a:defRPr>
            </a:pPr>
            <a:r>
              <a:rPr>
                <a:solidFill>
                  <a:srgbClr val="FFFFFF"/>
                </a:solidFill>
              </a:rPr>
              <a:t>QUESTIONS?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1" name="pitch.jpg" descr="pitch.jpg"/>
          <p:cNvPicPr>
            <a:picLocks noChangeAspect="0"/>
          </p:cNvPicPr>
          <p:nvPr>
            <p:ph type="pic" idx="13"/>
          </p:nvPr>
        </p:nvPicPr>
        <p:blipFill>
          <a:blip r:embed="rId2">
            <a:extLst/>
          </a:blip>
          <a:stretch>
            <a:fillRect/>
          </a:stretch>
        </p:blipFill>
        <p:spPr>
          <a:xfrm>
            <a:off x="6743700" y="2895600"/>
            <a:ext cx="5384800" cy="6159500"/>
          </a:xfrm>
          <a:prstGeom prst="rect">
            <a:avLst/>
          </a:prstGeom>
        </p:spPr>
      </p:pic>
      <p:sp>
        <p:nvSpPr>
          <p:cNvPr id="212" name="Protein"/>
          <p:cNvSpPr txBox="1"/>
          <p:nvPr>
            <p:ph type="title"/>
          </p:nvPr>
        </p:nvSpPr>
        <p:spPr>
          <a:prstGeom prst="rect">
            <a:avLst/>
          </a:prstGeom>
        </p:spPr>
        <p:txBody>
          <a:bodyPr/>
          <a:lstStyle>
            <a:lvl1pPr defTabSz="537463">
              <a:defRPr sz="6440"/>
            </a:lvl1pPr>
          </a:lstStyle>
          <a:p>
            <a:pPr/>
            <a:r>
              <a:t>Protein</a:t>
            </a:r>
          </a:p>
        </p:txBody>
      </p:sp>
      <p:sp>
        <p:nvSpPr>
          <p:cNvPr id="213" name="Protein is all about muscles…"/>
          <p:cNvSpPr txBox="1"/>
          <p:nvPr>
            <p:ph type="body" sz="half" idx="1"/>
          </p:nvPr>
        </p:nvSpPr>
        <p:spPr>
          <a:prstGeom prst="rect">
            <a:avLst/>
          </a:prstGeom>
          <a:blipFill>
            <a:blip r:embed="rId3"/>
          </a:blipFill>
          <a:effectLst>
            <a:outerShdw sx="100000" sy="100000" kx="0" ky="0" algn="b" rotWithShape="0" blurRad="50800" dist="12700" dir="0">
              <a:srgbClr val="000000">
                <a:alpha val="50000"/>
              </a:srgbClr>
            </a:outerShdw>
          </a:effectLst>
        </p:spPr>
        <p:txBody>
          <a:bodyPr/>
          <a:lstStyle/>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r>
              <a:rPr sz="3000"/>
              <a:t>Protein is all about muscles </a:t>
            </a:r>
            <a:endParaRPr sz="3000"/>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r>
              <a:t>Building and repairing muscles…</a:t>
            </a:r>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r>
              <a:t>Protein increases muscle mass and muscle strength,</a:t>
            </a:r>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r>
              <a:t>And it is also involved in building blood cells, bones, and hormones. </a:t>
            </a:r>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p>
          <a:p>
            <a:pPr marL="0" indent="0" algn="just" defTabSz="457200">
              <a:lnSpc>
                <a:spcPct val="100000"/>
              </a:lnSpc>
              <a:spcBef>
                <a:spcPts val="0"/>
              </a:spcBef>
              <a:buSzTx/>
              <a:buNone/>
              <a:defRPr sz="2400">
                <a:solidFill>
                  <a:srgbClr val="000000"/>
                </a:solidFill>
                <a:latin typeface="Rockwell"/>
                <a:ea typeface="Rockwell"/>
                <a:cs typeface="Rockwell"/>
                <a:sym typeface="Rockwell"/>
              </a:defRPr>
            </a:pPr>
            <a:r>
              <a:t>For a teenage athlete, building hormones means GROWTH in general - not just muscle mass but growth hormone, height and strength.</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So If your son weighs 80 lbs, he needs about 40 grams of protein daily as a minimum, and 72 grams max."/>
          <p:cNvSpPr txBox="1"/>
          <p:nvPr>
            <p:ph type="body" idx="13"/>
          </p:nvPr>
        </p:nvSpPr>
        <p:spPr>
          <a:xfrm>
            <a:off x="1270000" y="6362700"/>
            <a:ext cx="10464800" cy="1168401"/>
          </a:xfrm>
          <a:prstGeom prst="rect">
            <a:avLst/>
          </a:prstGeom>
        </p:spPr>
        <p:txBody>
          <a:bodyPr/>
          <a:lstStyle/>
          <a:p>
            <a:pPr/>
            <a:r>
              <a:t>So If your son weighs 80 lbs, he needs about 40 grams of protein daily as a </a:t>
            </a:r>
            <a:r>
              <a:rPr u="sng"/>
              <a:t>minimum</a:t>
            </a:r>
            <a:r>
              <a:t>, and 72 grams </a:t>
            </a:r>
            <a:r>
              <a:rPr u="sng"/>
              <a:t>max</a:t>
            </a:r>
            <a:r>
              <a:t>.</a:t>
            </a:r>
          </a:p>
        </p:txBody>
      </p:sp>
      <p:sp>
        <p:nvSpPr>
          <p:cNvPr id="216" name="Athletes typically need more total calories and more protein than children their age that are not as active.…"/>
          <p:cNvSpPr txBox="1"/>
          <p:nvPr>
            <p:ph type="body" idx="14"/>
          </p:nvPr>
        </p:nvSpPr>
        <p:spPr>
          <a:xfrm>
            <a:off x="1270000" y="1334814"/>
            <a:ext cx="10464800" cy="4924972"/>
          </a:xfrm>
          <a:prstGeom prst="rect">
            <a:avLst/>
          </a:prstGeom>
        </p:spPr>
        <p:txBody>
          <a:bodyPr/>
          <a:lstStyle/>
          <a:p>
            <a:pPr algn="l" defTabSz="457200">
              <a:lnSpc>
                <a:spcPct val="100000"/>
              </a:lnSpc>
              <a:spcBef>
                <a:spcPts val="0"/>
              </a:spcBef>
              <a:defRPr sz="3600">
                <a:solidFill>
                  <a:srgbClr val="000000"/>
                </a:solidFill>
                <a:latin typeface="Rockwell"/>
                <a:ea typeface="Rockwell"/>
                <a:cs typeface="Rockwell"/>
                <a:sym typeface="Rockwell"/>
              </a:defRPr>
            </a:pPr>
            <a:r>
              <a:t>Athletes typically need more total calories and more protein than children their age that are not as active. </a:t>
            </a:r>
          </a:p>
          <a:p>
            <a:pPr algn="l" defTabSz="457200">
              <a:lnSpc>
                <a:spcPct val="100000"/>
              </a:lnSpc>
              <a:spcBef>
                <a:spcPts val="0"/>
              </a:spcBef>
              <a:defRPr sz="3600">
                <a:solidFill>
                  <a:srgbClr val="000000"/>
                </a:solidFill>
                <a:latin typeface="Rockwell"/>
                <a:ea typeface="Rockwell"/>
                <a:cs typeface="Rockwell"/>
                <a:sym typeface="Rockwell"/>
              </a:defRPr>
            </a:pPr>
          </a:p>
          <a:p>
            <a:pPr algn="l" defTabSz="457200">
              <a:lnSpc>
                <a:spcPct val="100000"/>
              </a:lnSpc>
              <a:spcBef>
                <a:spcPts val="0"/>
              </a:spcBef>
              <a:defRPr sz="3600">
                <a:solidFill>
                  <a:srgbClr val="000000"/>
                </a:solidFill>
                <a:latin typeface="Rockwell"/>
                <a:ea typeface="Rockwell"/>
                <a:cs typeface="Rockwell"/>
                <a:sym typeface="Rockwell"/>
              </a:defRPr>
            </a:pPr>
            <a:r>
              <a:t>A good rule of thumb for protein minimums for active kids is 1 gram/kilogram or 1 gram to approximately 2.2 lbs, so good ballpark is ½ gram per pound. Upper limits are .6-0.9 grams per pound.</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All above would equal 70 grams of protein, so that would be ideal for 100 lb kid"/>
          <p:cNvSpPr txBox="1"/>
          <p:nvPr>
            <p:ph type="body" idx="13"/>
          </p:nvPr>
        </p:nvSpPr>
        <p:spPr>
          <a:xfrm>
            <a:off x="1270000" y="6362700"/>
            <a:ext cx="10464800" cy="1168401"/>
          </a:xfrm>
          <a:prstGeom prst="rect">
            <a:avLst/>
          </a:prstGeom>
        </p:spPr>
        <p:txBody>
          <a:bodyPr/>
          <a:lstStyle/>
          <a:p>
            <a:pPr/>
            <a:r>
              <a:t>All above would equal 70 grams of protein, so that would be ideal for 100 lb kid</a:t>
            </a:r>
          </a:p>
        </p:txBody>
      </p:sp>
      <p:sp>
        <p:nvSpPr>
          <p:cNvPr id="219" name="Example Protein Amounts:…"/>
          <p:cNvSpPr txBox="1"/>
          <p:nvPr>
            <p:ph type="body" idx="14"/>
          </p:nvPr>
        </p:nvSpPr>
        <p:spPr>
          <a:xfrm>
            <a:off x="1435100" y="494627"/>
            <a:ext cx="10464800" cy="6503746"/>
          </a:xfrm>
          <a:prstGeom prst="rect">
            <a:avLst/>
          </a:prstGeom>
        </p:spPr>
        <p:txBody>
          <a:bodyPr/>
          <a:lstStyle/>
          <a:p>
            <a:pPr/>
            <a:r>
              <a:t>Example Protein Amounts:</a:t>
            </a:r>
          </a:p>
          <a:p>
            <a:pPr/>
            <a:r>
              <a:t>1 hardboiled egg = 6 grams protein</a:t>
            </a:r>
          </a:p>
          <a:p>
            <a:pPr/>
            <a:r>
              <a:t>¼ cup almonds = 12 grams</a:t>
            </a:r>
          </a:p>
          <a:p>
            <a:pPr/>
            <a:r>
              <a:t>Turkey lunchmeat = 18 grams</a:t>
            </a:r>
          </a:p>
          <a:p>
            <a:pPr/>
            <a:r>
              <a:t>3 ounces steak = 25 grams</a:t>
            </a:r>
          </a:p>
          <a:p>
            <a:pPr/>
            <a:r>
              <a:t>½ cup beans = 9 grams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Electrolytes"/>
          <p:cNvSpPr txBox="1"/>
          <p:nvPr>
            <p:ph type="title"/>
          </p:nvPr>
        </p:nvSpPr>
        <p:spPr>
          <a:prstGeom prst="rect">
            <a:avLst/>
          </a:prstGeom>
        </p:spPr>
        <p:txBody>
          <a:bodyPr/>
          <a:lstStyle>
            <a:lvl1pPr defTabSz="537463">
              <a:defRPr sz="6440"/>
            </a:lvl1pPr>
          </a:lstStyle>
          <a:p>
            <a:pPr/>
            <a:r>
              <a:t>Electrolytes</a:t>
            </a:r>
          </a:p>
        </p:txBody>
      </p:sp>
      <p:sp>
        <p:nvSpPr>
          <p:cNvPr id="222" name="What are electrolytes?…"/>
          <p:cNvSpPr txBox="1"/>
          <p:nvPr>
            <p:ph type="body" idx="1"/>
          </p:nvPr>
        </p:nvSpPr>
        <p:spPr>
          <a:prstGeom prst="rect">
            <a:avLst/>
          </a:prstGeom>
        </p:spPr>
        <p:txBody>
          <a:bodyPr/>
          <a:lstStyle/>
          <a:p>
            <a:pPr marL="111236" indent="-111236" defTabSz="416052">
              <a:buBlip>
                <a:blip r:embed="rId2"/>
              </a:buBlip>
              <a:defRPr sz="3276"/>
            </a:pPr>
            <a:r>
              <a:t>What are electrolytes? </a:t>
            </a:r>
          </a:p>
          <a:p>
            <a:pPr marL="111236" indent="-111236" defTabSz="416052">
              <a:buBlip>
                <a:blip r:embed="rId2"/>
              </a:buBlip>
              <a:defRPr sz="3276"/>
            </a:pPr>
            <a:r>
              <a:t>Effectively they are mineral salts that are lost thru the skin when we sweat…</a:t>
            </a:r>
          </a:p>
          <a:p>
            <a:pPr marL="111236" indent="-111236" defTabSz="416052">
              <a:buBlip>
                <a:blip r:embed="rId2"/>
              </a:buBlip>
              <a:defRPr sz="3276"/>
            </a:pPr>
            <a:r>
              <a:t>Main ones are sodium, potassium, magnesium, phosphorus, chloride </a:t>
            </a:r>
          </a:p>
          <a:p>
            <a:pPr marL="111236" indent="-111236" defTabSz="416052">
              <a:buBlip>
                <a:blip r:embed="rId2"/>
              </a:buBlip>
              <a:defRPr sz="3276"/>
            </a:pPr>
            <a:r>
              <a:t>Our bodies are 70% water - mostly that water gets lost when we sweat, and when you replace WATER without electrolyte salts, an imbalance is created. The water cannot get into the cell to create energy. </a:t>
            </a:r>
          </a:p>
          <a:p>
            <a:pPr marL="111236" indent="-111236" defTabSz="416052">
              <a:buBlip>
                <a:blip r:embed="rId2"/>
              </a:buBlip>
              <a:defRPr sz="3276"/>
            </a:pPr>
            <a:r>
              <a:t> Electrolytes control the actions in the body: Ex. When your brain tells your muscles to contract, the body uses sodium or potassium channels to get the contraction to happen.</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4" name="Sure signs of electrolyte ‘depletion’ are muscle soreness and muscle cramping, but it also can cause some nausea and fatigue.…"/>
          <p:cNvSpPr txBox="1"/>
          <p:nvPr>
            <p:ph type="body" idx="1"/>
          </p:nvPr>
        </p:nvSpPr>
        <p:spPr>
          <a:prstGeom prst="rect">
            <a:avLst/>
          </a:prstGeom>
        </p:spPr>
        <p:txBody>
          <a:bodyPr/>
          <a:lstStyle/>
          <a:p>
            <a:pPr marL="400050" indent="-400050">
              <a:buBlip>
                <a:blip r:embed="rId2"/>
              </a:buBlip>
              <a:defRPr sz="3600">
                <a:latin typeface="Rockwell"/>
                <a:ea typeface="Rockwell"/>
                <a:cs typeface="Rockwell"/>
                <a:sym typeface="Rockwell"/>
              </a:defRPr>
            </a:pPr>
            <a:r>
              <a:t>Sure signs of electrolyte ‘depletion’ are muscle soreness and muscle cramping, but it also can cause some nausea and fatigue. </a:t>
            </a:r>
          </a:p>
          <a:p>
            <a:pPr marL="400050" indent="-400050">
              <a:buBlip>
                <a:blip r:embed="rId2"/>
              </a:buBlip>
              <a:defRPr sz="3600">
                <a:latin typeface="Rockwell"/>
                <a:ea typeface="Rockwell"/>
                <a:cs typeface="Rockwell"/>
                <a:sym typeface="Rockwell"/>
              </a:defRPr>
            </a:pPr>
            <a:r>
              <a:t>Ideally we are able to get electrolytes and hydration prior to workouts, but during workouts - Especially on hotter days when sweat is increased, we may need electrolyte salts or powder in kids’ drinks during their workouts. </a:t>
            </a:r>
          </a:p>
          <a:p>
            <a:pPr marL="400050" indent="-400050">
              <a:buBlip>
                <a:blip r:embed="rId2"/>
              </a:buBlip>
              <a:defRPr sz="3600">
                <a:latin typeface="Rockwell"/>
                <a:ea typeface="Rockwell"/>
                <a:cs typeface="Rockwell"/>
                <a:sym typeface="Rockwell"/>
              </a:defRPr>
            </a:pPr>
            <a:r>
              <a:t>After long weekends or competitions, if your child is complaining of soreness or cramping, this is the first thing to add/replace.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Electrolyte sources"/>
          <p:cNvSpPr txBox="1"/>
          <p:nvPr>
            <p:ph type="title"/>
          </p:nvPr>
        </p:nvSpPr>
        <p:spPr>
          <a:prstGeom prst="rect">
            <a:avLst/>
          </a:prstGeom>
        </p:spPr>
        <p:txBody>
          <a:bodyPr/>
          <a:lstStyle>
            <a:lvl1pPr defTabSz="537463">
              <a:defRPr sz="6440"/>
            </a:lvl1pPr>
          </a:lstStyle>
          <a:p>
            <a:pPr/>
            <a:r>
              <a:t>Electrolyte sources</a:t>
            </a:r>
          </a:p>
        </p:txBody>
      </p:sp>
      <p:sp>
        <p:nvSpPr>
          <p:cNvPr id="227" name="You can use pure sea salt in water or electrolyte liquid drops that are made from dissolved minerals from Salt Lake, Utah.…"/>
          <p:cNvSpPr txBox="1"/>
          <p:nvPr>
            <p:ph type="body" idx="1"/>
          </p:nvPr>
        </p:nvSpPr>
        <p:spPr>
          <a:xfrm>
            <a:off x="850900" y="2502098"/>
            <a:ext cx="11456145" cy="6603802"/>
          </a:xfrm>
          <a:prstGeom prst="rect">
            <a:avLst/>
          </a:prstGeom>
          <a:solidFill>
            <a:schemeClr val="accent1">
              <a:hueOff val="-243504"/>
              <a:satOff val="-4658"/>
              <a:lumOff val="16401"/>
            </a:schemeClr>
          </a:solidFill>
        </p:spPr>
        <p:txBody>
          <a:bodyPr/>
          <a:lstStyle/>
          <a:p>
            <a:pPr marL="0" indent="0" defTabSz="402336">
              <a:buSzTx/>
              <a:buNone/>
              <a:defRPr sz="3168">
                <a:latin typeface="Rockwell"/>
                <a:ea typeface="Rockwell"/>
                <a:cs typeface="Rockwell"/>
                <a:sym typeface="Rockwell"/>
              </a:defRPr>
            </a:pPr>
            <a:r>
              <a:t>You can use pure sea salt in water or electrolyte liquid drops that are made from dissolved minerals from Salt Lake, Utah. </a:t>
            </a:r>
          </a:p>
          <a:p>
            <a:pPr marL="0" indent="0" defTabSz="402336">
              <a:buSzTx/>
              <a:buNone/>
              <a:defRPr sz="3168">
                <a:latin typeface="Rockwell"/>
                <a:ea typeface="Rockwell"/>
                <a:cs typeface="Rockwell"/>
                <a:sym typeface="Rockwell"/>
              </a:defRPr>
            </a:pPr>
          </a:p>
          <a:p>
            <a:pPr marL="0" indent="0" defTabSz="402336">
              <a:buSzTx/>
              <a:buNone/>
              <a:defRPr sz="3168">
                <a:latin typeface="Rockwell"/>
                <a:ea typeface="Rockwell"/>
                <a:cs typeface="Rockwell"/>
                <a:sym typeface="Rockwell"/>
              </a:defRPr>
            </a:pPr>
            <a:r>
              <a:t>Salty foods (soups, crackers, etc) are excellent before or during game breaks, as long as they are also drinking water. </a:t>
            </a:r>
          </a:p>
          <a:p>
            <a:pPr marL="0" indent="0" defTabSz="402336">
              <a:buSzTx/>
              <a:buNone/>
              <a:defRPr sz="3168">
                <a:latin typeface="Rockwell"/>
                <a:ea typeface="Rockwell"/>
                <a:cs typeface="Rockwell"/>
                <a:sym typeface="Rockwell"/>
              </a:defRPr>
            </a:pPr>
          </a:p>
          <a:p>
            <a:pPr marL="0" indent="0" defTabSz="402336">
              <a:buSzTx/>
              <a:buNone/>
              <a:defRPr sz="3168">
                <a:latin typeface="Rockwell"/>
                <a:ea typeface="Rockwell"/>
                <a:cs typeface="Rockwell"/>
                <a:sym typeface="Rockwell"/>
              </a:defRPr>
            </a:pPr>
            <a:r>
              <a:t>Electrolyte chews or electrolyte tablets are another good solution during workouts that are over 2 hours, back to back games. </a:t>
            </a:r>
          </a:p>
          <a:p>
            <a:pPr marL="0" indent="0" defTabSz="402336">
              <a:buSzTx/>
              <a:buNone/>
              <a:defRPr sz="3168">
                <a:latin typeface="Rockwell"/>
                <a:ea typeface="Rockwell"/>
                <a:cs typeface="Rockwell"/>
                <a:sym typeface="Rockwell"/>
              </a:defRPr>
            </a:pPr>
          </a:p>
          <a:p>
            <a:pPr marL="0" indent="0" defTabSz="402336">
              <a:buSzTx/>
              <a:buNone/>
              <a:defRPr sz="3168">
                <a:latin typeface="Rockwell"/>
                <a:ea typeface="Rockwell"/>
                <a:cs typeface="Rockwell"/>
                <a:sym typeface="Rockwell"/>
              </a:defRPr>
            </a:pPr>
            <a:r>
              <a:t>Why are sugar-filled electrolyte drinks not ideal choice?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9" name="pasted-image.tiff" descr="pasted-image.tiff"/>
          <p:cNvPicPr>
            <a:picLocks noChangeAspect="0"/>
          </p:cNvPicPr>
          <p:nvPr>
            <p:ph type="pic" idx="13"/>
          </p:nvPr>
        </p:nvPicPr>
        <p:blipFill>
          <a:blip r:embed="rId2">
            <a:extLst/>
          </a:blip>
          <a:stretch>
            <a:fillRect/>
          </a:stretch>
        </p:blipFill>
        <p:spPr>
          <a:xfrm>
            <a:off x="6565900" y="4953000"/>
            <a:ext cx="5575301" cy="4152901"/>
          </a:xfrm>
          <a:prstGeom prst="rect">
            <a:avLst/>
          </a:prstGeom>
        </p:spPr>
      </p:pic>
      <p:pic>
        <p:nvPicPr>
          <p:cNvPr id="230" name="pasted-image.tiff" descr="pasted-image.tiff"/>
          <p:cNvPicPr>
            <a:picLocks noChangeAspect="0"/>
          </p:cNvPicPr>
          <p:nvPr>
            <p:ph type="pic" idx="14"/>
          </p:nvPr>
        </p:nvPicPr>
        <p:blipFill>
          <a:blip r:embed="rId3">
            <a:extLst/>
          </a:blip>
          <a:stretch>
            <a:fillRect/>
          </a:stretch>
        </p:blipFill>
        <p:spPr>
          <a:xfrm>
            <a:off x="6565900" y="736600"/>
            <a:ext cx="5575300" cy="4140200"/>
          </a:xfrm>
          <a:prstGeom prst="rect">
            <a:avLst/>
          </a:prstGeom>
        </p:spPr>
      </p:pic>
      <p:pic>
        <p:nvPicPr>
          <p:cNvPr id="231" name="237342bfa4fd0105885673c419c8bff7.png" descr="237342bfa4fd0105885673c419c8bff7.png"/>
          <p:cNvPicPr>
            <a:picLocks noChangeAspect="0"/>
          </p:cNvPicPr>
          <p:nvPr>
            <p:ph type="pic" idx="15"/>
          </p:nvPr>
        </p:nvPicPr>
        <p:blipFill>
          <a:blip r:embed="rId4">
            <a:extLst/>
          </a:blip>
          <a:stretch>
            <a:fillRect/>
          </a:stretch>
        </p:blipFill>
        <p:spPr>
          <a:xfrm>
            <a:off x="876300" y="736599"/>
            <a:ext cx="5575300" cy="8356601"/>
          </a:xfrm>
          <a:prstGeom prst="rect">
            <a:avLst/>
          </a:prstGeom>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3" name="TURMERIC"/>
          <p:cNvSpPr txBox="1"/>
          <p:nvPr>
            <p:ph type="title"/>
          </p:nvPr>
        </p:nvSpPr>
        <p:spPr>
          <a:prstGeom prst="rect">
            <a:avLst/>
          </a:prstGeom>
        </p:spPr>
        <p:txBody>
          <a:bodyPr/>
          <a:lstStyle>
            <a:lvl1pPr defTabSz="537463">
              <a:defRPr sz="6440"/>
            </a:lvl1pPr>
          </a:lstStyle>
          <a:p>
            <a:pPr/>
            <a:r>
              <a:t>TURMERIC</a:t>
            </a:r>
          </a:p>
        </p:txBody>
      </p:sp>
      <p:sp>
        <p:nvSpPr>
          <p:cNvPr id="234" name="Anti-Inflammatory…"/>
          <p:cNvSpPr txBox="1"/>
          <p:nvPr>
            <p:ph type="body" idx="1"/>
          </p:nvPr>
        </p:nvSpPr>
        <p:spPr>
          <a:xfrm>
            <a:off x="965200" y="2463800"/>
            <a:ext cx="11303000" cy="6350000"/>
          </a:xfrm>
          <a:prstGeom prst="rect">
            <a:avLst/>
          </a:prstGeom>
          <a:solidFill>
            <a:schemeClr val="accent3"/>
          </a:solidFill>
        </p:spPr>
        <p:txBody>
          <a:bodyPr/>
          <a:lstStyle/>
          <a:p>
            <a:pPr marL="0" indent="0" algn="ctr" defTabSz="297941">
              <a:lnSpc>
                <a:spcPct val="80000"/>
              </a:lnSpc>
              <a:buSzTx/>
              <a:buNone/>
              <a:defRPr cap="all" sz="3570">
                <a:latin typeface="Rockwell"/>
                <a:ea typeface="Rockwell"/>
                <a:cs typeface="Rockwell"/>
                <a:sym typeface="Rockwell"/>
              </a:defRPr>
            </a:pPr>
          </a:p>
          <a:p>
            <a:pPr marL="0" indent="0" algn="ctr" defTabSz="297941">
              <a:lnSpc>
                <a:spcPct val="80000"/>
              </a:lnSpc>
              <a:buSzTx/>
              <a:buNone/>
              <a:defRPr cap="all" sz="3570">
                <a:latin typeface="Rockwell"/>
                <a:ea typeface="Rockwell"/>
                <a:cs typeface="Rockwell"/>
                <a:sym typeface="Rockwell"/>
              </a:defRPr>
            </a:pPr>
            <a:r>
              <a:t>Anti-Inflammatory </a:t>
            </a:r>
          </a:p>
          <a:p>
            <a:pPr marL="0" indent="0" algn="ctr" defTabSz="297941">
              <a:lnSpc>
                <a:spcPct val="80000"/>
              </a:lnSpc>
              <a:buSzTx/>
              <a:buNone/>
              <a:defRPr cap="all" sz="3570">
                <a:latin typeface="Rockwell"/>
                <a:ea typeface="Rockwell"/>
                <a:cs typeface="Rockwell"/>
                <a:sym typeface="Rockwell"/>
              </a:defRPr>
            </a:pPr>
            <a:r>
              <a:t>Master Herb</a:t>
            </a:r>
          </a:p>
          <a:p>
            <a:pPr marL="0" indent="0" algn="ctr" defTabSz="297941">
              <a:lnSpc>
                <a:spcPct val="80000"/>
              </a:lnSpc>
              <a:buSzTx/>
              <a:buNone/>
              <a:defRPr cap="all" sz="3570">
                <a:latin typeface="Rockwell"/>
                <a:ea typeface="Rockwell"/>
                <a:cs typeface="Rockwell"/>
                <a:sym typeface="Rockwell"/>
              </a:defRPr>
            </a:pPr>
          </a:p>
          <a:p>
            <a:pPr marL="0" indent="0" algn="ctr" defTabSz="297941">
              <a:lnSpc>
                <a:spcPct val="80000"/>
              </a:lnSpc>
              <a:buSzTx/>
              <a:buNone/>
              <a:defRPr cap="all" sz="2040">
                <a:latin typeface="Rockwell"/>
                <a:ea typeface="Rockwell"/>
                <a:cs typeface="Rockwell"/>
                <a:sym typeface="Rockwell"/>
              </a:defRPr>
            </a:pPr>
            <a:r>
              <a:t>What is it?</a:t>
            </a:r>
          </a:p>
          <a:p>
            <a:pPr marL="0" indent="0" algn="ctr" defTabSz="297941">
              <a:lnSpc>
                <a:spcPct val="80000"/>
              </a:lnSpc>
              <a:buSzTx/>
              <a:buNone/>
              <a:defRPr cap="all" sz="2040">
                <a:latin typeface="Rockwell"/>
                <a:ea typeface="Rockwell"/>
                <a:cs typeface="Rockwell"/>
                <a:sym typeface="Rockwell"/>
              </a:defRPr>
            </a:pPr>
          </a:p>
          <a:p>
            <a:pPr marL="0" indent="0" algn="ctr" defTabSz="297941">
              <a:lnSpc>
                <a:spcPct val="80000"/>
              </a:lnSpc>
              <a:buSzTx/>
              <a:buNone/>
              <a:defRPr cap="all" sz="2040">
                <a:latin typeface="Rockwell"/>
                <a:ea typeface="Rockwell"/>
                <a:cs typeface="Rockwell"/>
                <a:sym typeface="Rockwell"/>
              </a:defRPr>
            </a:pPr>
            <a:r>
              <a:t>Turmeric is a food spice</a:t>
            </a:r>
          </a:p>
          <a:p>
            <a:pPr marL="0" indent="0" algn="ctr" defTabSz="297941">
              <a:lnSpc>
                <a:spcPct val="80000"/>
              </a:lnSpc>
              <a:buSzTx/>
              <a:buNone/>
              <a:defRPr cap="all" sz="2040">
                <a:latin typeface="Rockwell"/>
                <a:ea typeface="Rockwell"/>
                <a:cs typeface="Rockwell"/>
                <a:sym typeface="Rockwell"/>
              </a:defRPr>
            </a:pPr>
            <a:r>
              <a:t>Mostly recognized as ingredient in Indian and Asian curries that makes them golden in color</a:t>
            </a:r>
          </a:p>
          <a:p>
            <a:pPr marL="0" indent="0" defTabSz="233172">
              <a:buSzTx/>
              <a:buNone/>
              <a:defRPr b="1" sz="560"/>
            </a:pPr>
          </a:p>
          <a:p>
            <a:pPr marL="0" indent="0" algn="ctr" defTabSz="297941">
              <a:lnSpc>
                <a:spcPct val="80000"/>
              </a:lnSpc>
              <a:buSzTx/>
              <a:buNone/>
              <a:defRPr cap="all" sz="2040">
                <a:latin typeface="Rockwell"/>
                <a:ea typeface="Rockwell"/>
                <a:cs typeface="Rockwell"/>
                <a:sym typeface="Rockwell"/>
              </a:defRPr>
            </a:pPr>
          </a:p>
          <a:p>
            <a:pPr marL="0" indent="0" algn="ctr" defTabSz="297941">
              <a:lnSpc>
                <a:spcPct val="80000"/>
              </a:lnSpc>
              <a:buSzTx/>
              <a:buNone/>
              <a:defRPr cap="all" sz="3570">
                <a:latin typeface="Rockwell"/>
                <a:ea typeface="Rockwell"/>
                <a:cs typeface="Rockwell"/>
                <a:sym typeface="Rockwell"/>
              </a:defRPr>
            </a:pPr>
          </a:p>
          <a:p>
            <a:pPr marL="0" indent="0" algn="ctr" defTabSz="297941">
              <a:lnSpc>
                <a:spcPct val="80000"/>
              </a:lnSpc>
              <a:buSzTx/>
              <a:buNone/>
              <a:defRPr cap="all" sz="3570">
                <a:latin typeface="Rockwell"/>
                <a:ea typeface="Rockwell"/>
                <a:cs typeface="Rockwell"/>
                <a:sym typeface="Rockwell"/>
              </a:defRPr>
            </a:pPr>
            <a:r>
              <a:t>In concentrated form, </a:t>
            </a:r>
          </a:p>
          <a:p>
            <a:pPr marL="0" indent="0" algn="ctr" defTabSz="297941">
              <a:lnSpc>
                <a:spcPct val="80000"/>
              </a:lnSpc>
              <a:buSzTx/>
              <a:buNone/>
              <a:defRPr cap="all" sz="3570">
                <a:latin typeface="Rockwell"/>
                <a:ea typeface="Rockwell"/>
                <a:cs typeface="Rockwell"/>
                <a:sym typeface="Rockwell"/>
              </a:defRPr>
            </a:pPr>
            <a:r>
              <a:t>The active ingredient is known as curcumin</a:t>
            </a:r>
          </a:p>
          <a:p>
            <a:pPr marL="0" indent="0" algn="ctr" defTabSz="297941">
              <a:lnSpc>
                <a:spcPct val="80000"/>
              </a:lnSpc>
              <a:buSzTx/>
              <a:buNone/>
              <a:defRPr cap="all" sz="3570">
                <a:latin typeface="Rockwell"/>
                <a:ea typeface="Rockwell"/>
                <a:cs typeface="Rockwell"/>
                <a:sym typeface="Rockwell"/>
              </a:defRPr>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Why is inflammation an issue?…"/>
          <p:cNvSpPr txBox="1"/>
          <p:nvPr>
            <p:ph type="ctrTitle"/>
          </p:nvPr>
        </p:nvSpPr>
        <p:spPr>
          <a:xfrm>
            <a:off x="1231900" y="1295400"/>
            <a:ext cx="10769600" cy="2540000"/>
          </a:xfrm>
          <a:prstGeom prst="rect">
            <a:avLst/>
          </a:prstGeom>
        </p:spPr>
        <p:txBody>
          <a:bodyPr/>
          <a:lstStyle/>
          <a:p>
            <a:pPr>
              <a:defRPr sz="4800">
                <a:latin typeface="Rockwell"/>
                <a:ea typeface="Rockwell"/>
                <a:cs typeface="Rockwell"/>
                <a:sym typeface="Rockwell"/>
              </a:defRPr>
            </a:pPr>
            <a:r>
              <a:t>Why is inflammation an issue? </a:t>
            </a:r>
          </a:p>
          <a:p>
            <a:pPr>
              <a:defRPr sz="4800">
                <a:latin typeface="Rockwell"/>
                <a:ea typeface="Rockwell"/>
                <a:cs typeface="Rockwell"/>
                <a:sym typeface="Rockwell"/>
              </a:defRPr>
            </a:pPr>
            <a:r>
              <a:t>Do kids have inflammation?</a:t>
            </a:r>
          </a:p>
        </p:txBody>
      </p:sp>
      <p:sp>
        <p:nvSpPr>
          <p:cNvPr id="237" name="Athletes intentionally generate inflammation in the body as a way of promoting blood flow and tearing down to rebuild their muscles and connective tissue"/>
          <p:cNvSpPr txBox="1"/>
          <p:nvPr>
            <p:ph type="subTitle" sz="quarter" idx="1"/>
          </p:nvPr>
        </p:nvSpPr>
        <p:spPr>
          <a:xfrm>
            <a:off x="1117600" y="4800600"/>
            <a:ext cx="10769600" cy="1752600"/>
          </a:xfrm>
          <a:prstGeom prst="rect">
            <a:avLst/>
          </a:prstGeom>
        </p:spPr>
        <p:txBody>
          <a:bodyPr/>
          <a:lstStyle/>
          <a:p>
            <a:pPr/>
            <a:r>
              <a:t>Athletes intentionally generate inflammation in the body as a way of promoting blood flow and tearing down to rebuild their muscles and connective tissue</a:t>
            </a:r>
          </a:p>
        </p:txBody>
      </p:sp>
      <p:sp>
        <p:nvSpPr>
          <p:cNvPr id="238" name="NSAIDS"/>
          <p:cNvSpPr txBox="1"/>
          <p:nvPr/>
        </p:nvSpPr>
        <p:spPr>
          <a:xfrm>
            <a:off x="2160613" y="6565900"/>
            <a:ext cx="8912174"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NSAIDS</a:t>
            </a:r>
          </a:p>
        </p:txBody>
      </p:sp>
      <p:sp>
        <p:nvSpPr>
          <p:cNvPr id="239" name="Text"/>
          <p:cNvSpPr txBox="1"/>
          <p:nvPr/>
        </p:nvSpPr>
        <p:spPr>
          <a:xfrm>
            <a:off x="2353767" y="7677150"/>
            <a:ext cx="982066" cy="647701"/>
          </a:xfrm>
          <a:prstGeom prst="rect">
            <a:avLst/>
          </a:prstGeom>
          <a:ln w="12700">
            <a:miter lim="400000"/>
          </a:ln>
        </p:spPr>
        <p:txBody>
          <a:bodyPr wrap="none" lIns="50800" tIns="50800" rIns="50800" bIns="50800" anchor="ctr">
            <a:spAutoFit/>
          </a:bodyPr>
          <a:lstStyle/>
          <a:p>
            <a:pPr/>
          </a:p>
        </p:txBody>
      </p:sp>
      <p:pic>
        <p:nvPicPr>
          <p:cNvPr id="240" name="pasted-image.tiff" descr="pasted-image.tiff"/>
          <p:cNvPicPr>
            <a:picLocks noChangeAspect="1"/>
          </p:cNvPicPr>
          <p:nvPr/>
        </p:nvPicPr>
        <p:blipFill>
          <a:blip r:embed="rId2">
            <a:extLst/>
          </a:blip>
          <a:stretch>
            <a:fillRect/>
          </a:stretch>
        </p:blipFill>
        <p:spPr>
          <a:xfrm>
            <a:off x="909439" y="6867396"/>
            <a:ext cx="5429509" cy="2714755"/>
          </a:xfrm>
          <a:prstGeom prst="rect">
            <a:avLst/>
          </a:prstGeom>
          <a:ln w="12700">
            <a:miter lim="400000"/>
          </a:ln>
        </p:spPr>
      </p:pic>
      <p:sp>
        <p:nvSpPr>
          <p:cNvPr id="241" name="Arrow"/>
          <p:cNvSpPr/>
          <p:nvPr/>
        </p:nvSpPr>
        <p:spPr>
          <a:xfrm>
            <a:off x="6578600" y="7518400"/>
            <a:ext cx="1270000" cy="1270000"/>
          </a:xfrm>
          <a:prstGeom prst="rightArrow">
            <a:avLst>
              <a:gd name="adj1" fmla="val 32000"/>
              <a:gd name="adj2" fmla="val 64000"/>
            </a:avLst>
          </a:prstGeom>
          <a:blipFill>
            <a:blip r:embed="rId3"/>
          </a:blipFill>
          <a:ln w="12700">
            <a:miter lim="400000"/>
          </a:ln>
          <a:effectLst>
            <a:outerShdw sx="100000" sy="100000" kx="0" ky="0" algn="b" rotWithShape="0" blurRad="50800" dist="12700" dir="0">
              <a:srgbClr val="000000">
                <a:alpha val="50000"/>
              </a:srgbClr>
            </a:outerShdw>
          </a:effectLst>
        </p:spPr>
        <p:txBody>
          <a:bodyPr lIns="50800" tIns="50800" rIns="50800" bIns="50800" anchor="ctr"/>
          <a:lstStyle/>
          <a:p>
            <a:pPr>
              <a:defRPr>
                <a:solidFill>
                  <a:srgbClr val="FFFFFF"/>
                </a:solidFill>
              </a:defRPr>
            </a:pPr>
          </a:p>
        </p:txBody>
      </p:sp>
      <p:sp>
        <p:nvSpPr>
          <p:cNvPr id="242" name="Reducing inflammation “garbage” reduces soreness and optimizes recovery"/>
          <p:cNvSpPr txBox="1"/>
          <p:nvPr/>
        </p:nvSpPr>
        <p:spPr>
          <a:xfrm>
            <a:off x="8450064" y="7118349"/>
            <a:ext cx="3147814"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400"/>
            </a:lvl1pPr>
          </a:lstStyle>
          <a:p>
            <a:pPr/>
            <a:r>
              <a:t>Reducing inflammation “garbage” reduces soreness and optimizes recovery</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44" name="rainbow.jpg" descr="rainbow.jpg"/>
          <p:cNvPicPr>
            <a:picLocks noChangeAspect="0"/>
          </p:cNvPicPr>
          <p:nvPr>
            <p:ph type="pic" idx="13"/>
          </p:nvPr>
        </p:nvPicPr>
        <p:blipFill>
          <a:blip r:embed="rId2">
            <a:extLst/>
          </a:blip>
          <a:stretch>
            <a:fillRect/>
          </a:stretch>
        </p:blipFill>
        <p:spPr>
          <a:xfrm>
            <a:off x="901700" y="3022600"/>
            <a:ext cx="11176000" cy="5981700"/>
          </a:xfrm>
          <a:prstGeom prst="rect">
            <a:avLst/>
          </a:prstGeom>
        </p:spPr>
      </p:pic>
      <p:sp>
        <p:nvSpPr>
          <p:cNvPr id="245" name="Eat the rainbow"/>
          <p:cNvSpPr txBox="1"/>
          <p:nvPr>
            <p:ph type="title"/>
          </p:nvPr>
        </p:nvSpPr>
        <p:spPr>
          <a:prstGeom prst="rect">
            <a:avLst/>
          </a:prstGeom>
        </p:spPr>
        <p:txBody>
          <a:bodyPr/>
          <a:lstStyle>
            <a:lvl1pPr defTabSz="479044">
              <a:defRPr sz="5740"/>
            </a:lvl1pPr>
          </a:lstStyle>
          <a:p>
            <a:pPr/>
            <a:r>
              <a:t>Eat the rainbow</a:t>
            </a:r>
          </a:p>
        </p:txBody>
      </p:sp>
      <p:sp>
        <p:nvSpPr>
          <p:cNvPr id="246" name="Red - Orange - Yellow - Green - Blue - Purple"/>
          <p:cNvSpPr txBox="1"/>
          <p:nvPr>
            <p:ph type="body" sz="quarter" idx="1"/>
          </p:nvPr>
        </p:nvSpPr>
        <p:spPr>
          <a:prstGeom prst="rect">
            <a:avLst/>
          </a:prstGeom>
        </p:spPr>
        <p:txBody>
          <a:bodyPr/>
          <a:lstStyle/>
          <a:p>
            <a:pPr/>
            <a:r>
              <a:t>Red - Orange - Yellow - Green - Blue - Purple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8" name="Different colors = different nutrients"/>
          <p:cNvSpPr txBox="1"/>
          <p:nvPr>
            <p:ph type="title"/>
          </p:nvPr>
        </p:nvSpPr>
        <p:spPr>
          <a:prstGeom prst="rect">
            <a:avLst/>
          </a:prstGeom>
        </p:spPr>
        <p:txBody>
          <a:bodyPr/>
          <a:lstStyle>
            <a:lvl1pPr defTabSz="303783">
              <a:defRPr sz="3639"/>
            </a:lvl1pPr>
          </a:lstStyle>
          <a:p>
            <a:pPr/>
            <a:r>
              <a:t>Different colors = different nutrients</a:t>
            </a:r>
          </a:p>
        </p:txBody>
      </p:sp>
      <p:sp>
        <p:nvSpPr>
          <p:cNvPr id="249" name="Rounded Rectangle"/>
          <p:cNvSpPr/>
          <p:nvPr/>
        </p:nvSpPr>
        <p:spPr>
          <a:xfrm>
            <a:off x="2749004" y="2969185"/>
            <a:ext cx="7204373" cy="5923430"/>
          </a:xfrm>
          <a:prstGeom prst="roundRect">
            <a:avLst>
              <a:gd name="adj" fmla="val 13524"/>
            </a:avLst>
          </a:prstGeom>
          <a:ln w="25400">
            <a:solidFill>
              <a:srgbClr val="898579"/>
            </a:solidFill>
            <a:miter lim="400000"/>
          </a:ln>
        </p:spPr>
        <p:txBody>
          <a:bodyPr lIns="50800" tIns="50800" rIns="50800" bIns="50800" anchor="ctr"/>
          <a:lstStyle/>
          <a:p>
            <a:pPr/>
          </a:p>
        </p:txBody>
      </p:sp>
      <p:sp>
        <p:nvSpPr>
          <p:cNvPr id="250" name="Red = lycopene, lutein, flavonoids"/>
          <p:cNvSpPr txBox="1"/>
          <p:nvPr/>
        </p:nvSpPr>
        <p:spPr>
          <a:xfrm>
            <a:off x="3734991" y="3079750"/>
            <a:ext cx="5003799" cy="1193801"/>
          </a:xfrm>
          <a:prstGeom prst="rect">
            <a:avLst/>
          </a:prstGeom>
          <a:solidFill>
            <a:schemeClr val="accent5"/>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Red = lycopene, lutein, flavonoids</a:t>
            </a:r>
          </a:p>
        </p:txBody>
      </p:sp>
      <p:sp>
        <p:nvSpPr>
          <p:cNvPr id="251" name="Orange and Yellow = Carotenes, Vitamins A, C"/>
          <p:cNvSpPr txBox="1"/>
          <p:nvPr/>
        </p:nvSpPr>
        <p:spPr>
          <a:xfrm>
            <a:off x="3984129" y="4140199"/>
            <a:ext cx="4505523" cy="1739901"/>
          </a:xfrm>
          <a:prstGeom prst="rect">
            <a:avLst/>
          </a:prstGeom>
          <a:solidFill>
            <a:schemeClr val="accent3"/>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Orange and Yellow = Carotenes, Vitamins A, C</a:t>
            </a:r>
          </a:p>
        </p:txBody>
      </p:sp>
      <p:sp>
        <p:nvSpPr>
          <p:cNvPr id="252" name="Green: B vitamins including folate, vitamin E, chlorophyll"/>
          <p:cNvSpPr txBox="1"/>
          <p:nvPr/>
        </p:nvSpPr>
        <p:spPr>
          <a:xfrm>
            <a:off x="3915966" y="5880099"/>
            <a:ext cx="4641849" cy="1739901"/>
          </a:xfrm>
          <a:prstGeom prst="rect">
            <a:avLst/>
          </a:prstGeom>
          <a:solidFill>
            <a:schemeClr val="accent2"/>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Green: B vitamins including folate, vitamin E, chlorophyll</a:t>
            </a:r>
          </a:p>
        </p:txBody>
      </p:sp>
      <p:sp>
        <p:nvSpPr>
          <p:cNvPr id="253" name="Blue and Purple =…"/>
          <p:cNvSpPr txBox="1"/>
          <p:nvPr/>
        </p:nvSpPr>
        <p:spPr>
          <a:xfrm>
            <a:off x="4088358" y="7575422"/>
            <a:ext cx="4525665" cy="1193801"/>
          </a:xfrm>
          <a:prstGeom prst="rect">
            <a:avLst/>
          </a:prstGeom>
          <a:solidFill>
            <a:schemeClr val="accent6"/>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Blue and Purple = </a:t>
            </a:r>
          </a:p>
          <a:p>
            <a:pPr/>
            <a:r>
              <a:t>Flavonoids, resveratrol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The simple reason vitamins or nutrients from healthy foods are so crucial:"/>
          <p:cNvSpPr txBox="1"/>
          <p:nvPr>
            <p:ph type="title"/>
          </p:nvPr>
        </p:nvSpPr>
        <p:spPr>
          <a:xfrm>
            <a:off x="1219200" y="762000"/>
            <a:ext cx="10769600" cy="2540000"/>
          </a:xfrm>
          <a:prstGeom prst="rect">
            <a:avLst/>
          </a:prstGeom>
        </p:spPr>
        <p:txBody>
          <a:bodyPr/>
          <a:lstStyle>
            <a:lvl1pPr defTabSz="332993">
              <a:defRPr sz="3989"/>
            </a:lvl1pPr>
          </a:lstStyle>
          <a:p>
            <a:pPr/>
            <a:r>
              <a:t>The simple reason vitamins or nutrients from healthy foods are so crucial:</a:t>
            </a:r>
          </a:p>
        </p:txBody>
      </p:sp>
      <p:grpSp>
        <p:nvGrpSpPr>
          <p:cNvPr id="258" name="if your body doesn’t consume vitamins,…"/>
          <p:cNvGrpSpPr/>
          <p:nvPr/>
        </p:nvGrpSpPr>
        <p:grpSpPr>
          <a:xfrm>
            <a:off x="2188810" y="4529578"/>
            <a:ext cx="8424266" cy="1697744"/>
            <a:chOff x="0" y="0"/>
            <a:chExt cx="8424265" cy="1697743"/>
          </a:xfrm>
        </p:grpSpPr>
        <p:sp>
          <p:nvSpPr>
            <p:cNvPr id="257" name="if your body doesn’t consume vitamins,…"/>
            <p:cNvSpPr txBox="1"/>
            <p:nvPr/>
          </p:nvSpPr>
          <p:spPr>
            <a:xfrm>
              <a:off x="53881" y="53881"/>
              <a:ext cx="8316503" cy="1589982"/>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defTabSz="457200">
                <a:defRPr sz="2400">
                  <a:solidFill>
                    <a:srgbClr val="000000"/>
                  </a:solidFill>
                  <a:latin typeface="Rockwell"/>
                  <a:ea typeface="Rockwell"/>
                  <a:cs typeface="Rockwell"/>
                  <a:sym typeface="Rockwell"/>
                </a:defRPr>
              </a:pPr>
              <a:r>
                <a:t> if your body doesn’t consume vitamins, </a:t>
              </a:r>
            </a:p>
            <a:p>
              <a:pPr defTabSz="457200">
                <a:defRPr sz="2400">
                  <a:solidFill>
                    <a:srgbClr val="000000"/>
                  </a:solidFill>
                  <a:latin typeface="Rockwell"/>
                  <a:ea typeface="Rockwell"/>
                  <a:cs typeface="Rockwell"/>
                  <a:sym typeface="Rockwell"/>
                </a:defRPr>
              </a:pPr>
              <a:r>
                <a:t>it can’t make them, </a:t>
              </a:r>
            </a:p>
            <a:p>
              <a:pPr defTabSz="457200">
                <a:defRPr sz="2400">
                  <a:solidFill>
                    <a:srgbClr val="000000"/>
                  </a:solidFill>
                  <a:latin typeface="Rockwell"/>
                  <a:ea typeface="Rockwell"/>
                  <a:cs typeface="Rockwell"/>
                  <a:sym typeface="Rockwell"/>
                </a:defRPr>
              </a:pPr>
              <a:r>
                <a:t>so it simply will do without them.</a:t>
              </a:r>
            </a:p>
          </p:txBody>
        </p:sp>
        <p:pic>
          <p:nvPicPr>
            <p:cNvPr id="256" name="if your body doesn’t consume vitamins,…" descr="if your body doesn’t consume vitamins,…"/>
            <p:cNvPicPr>
              <a:picLocks noChangeAspect="0"/>
            </p:cNvPicPr>
            <p:nvPr/>
          </p:nvPicPr>
          <p:blipFill>
            <a:blip r:embed="rId2">
              <a:extLst/>
            </a:blip>
            <a:stretch>
              <a:fillRect/>
            </a:stretch>
          </p:blipFill>
          <p:spPr>
            <a:xfrm>
              <a:off x="-1" y="0"/>
              <a:ext cx="8424267" cy="1697744"/>
            </a:xfrm>
            <a:prstGeom prst="rect">
              <a:avLst/>
            </a:prstGeom>
            <a:effectLst/>
          </p:spPr>
        </p:pic>
      </p:grpSp>
      <p:sp>
        <p:nvSpPr>
          <p:cNvPr id="259" name="Shape"/>
          <p:cNvSpPr/>
          <p:nvPr/>
        </p:nvSpPr>
        <p:spPr>
          <a:xfrm rot="10800000">
            <a:off x="5352895" y="2643596"/>
            <a:ext cx="2096096" cy="1777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838" y="9876"/>
                </a:moveTo>
                <a:lnTo>
                  <a:pt x="21600" y="9325"/>
                </a:lnTo>
                <a:lnTo>
                  <a:pt x="10987" y="0"/>
                </a:lnTo>
                <a:lnTo>
                  <a:pt x="0" y="8934"/>
                </a:lnTo>
                <a:lnTo>
                  <a:pt x="9003" y="9697"/>
                </a:lnTo>
                <a:lnTo>
                  <a:pt x="8725" y="21406"/>
                </a:lnTo>
                <a:lnTo>
                  <a:pt x="12949" y="21600"/>
                </a:lnTo>
                <a:lnTo>
                  <a:pt x="12838" y="9876"/>
                </a:lnTo>
                <a:close/>
              </a:path>
            </a:pathLst>
          </a:custGeom>
          <a:blipFill>
            <a:blip r:embed="rId3"/>
          </a:blipFill>
          <a:ln w="12700">
            <a:miter lim="400000"/>
          </a:ln>
          <a:effectLst>
            <a:outerShdw sx="100000" sy="100000" kx="0" ky="0" algn="b" rotWithShape="0" blurRad="50800" dist="12700" dir="0">
              <a:srgbClr val="000000">
                <a:alpha val="50000"/>
              </a:srgbClr>
            </a:outerShdw>
          </a:effectLst>
        </p:spPr>
        <p:txBody>
          <a:bodyPr lIns="50800" tIns="50800" rIns="50800" bIns="50800" anchor="ctr"/>
          <a:lstStyle/>
          <a:p>
            <a:pPr>
              <a:defRPr>
                <a:solidFill>
                  <a:srgbClr val="FFFFFF"/>
                </a:solidFill>
              </a:defRPr>
            </a:pPr>
          </a:p>
        </p:txBody>
      </p:sp>
      <p:sp>
        <p:nvSpPr>
          <p:cNvPr id="260" name="if we don’t have enough of a nutrient, our VO2 Max suffers, our endurance and stamina suffers, and our recovery suffers"/>
          <p:cNvSpPr txBox="1"/>
          <p:nvPr/>
        </p:nvSpPr>
        <p:spPr>
          <a:xfrm>
            <a:off x="2290267" y="7105650"/>
            <a:ext cx="8424267" cy="2286001"/>
          </a:xfrm>
          <a:prstGeom prst="rect">
            <a:avLst/>
          </a:prstGeom>
          <a:blipFill>
            <a:blip r:embed="rId4"/>
          </a:blipFill>
          <a:ln w="12700">
            <a:miter lim="400000"/>
          </a:ln>
          <a:effectLst>
            <a:outerShdw sx="100000" sy="100000" kx="0" ky="0" algn="b" rotWithShape="0" blurRad="50800" dist="12700" dir="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FFFF"/>
                </a:solidFill>
              </a:defRPr>
            </a:lvl1pPr>
          </a:lstStyle>
          <a:p>
            <a:pPr/>
            <a:r>
              <a:t>if we don’t have enough of a nutrient, our VO2 Max suffers, our endurance and stamina suffers, and our recovery suffers</a:t>
            </a:r>
          </a:p>
        </p:txBody>
      </p:sp>
      <p:sp>
        <p:nvSpPr>
          <p:cNvPr id="261" name="Example: Iron"/>
          <p:cNvSpPr txBox="1"/>
          <p:nvPr/>
        </p:nvSpPr>
        <p:spPr>
          <a:xfrm>
            <a:off x="4759149" y="6450583"/>
            <a:ext cx="3283588"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Example: Iron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63" name="pasted-image.tiff" descr="pasted-image.tiff"/>
          <p:cNvPicPr>
            <a:picLocks noChangeAspect="1"/>
          </p:cNvPicPr>
          <p:nvPr>
            <p:ph type="pic" idx="13"/>
          </p:nvPr>
        </p:nvPicPr>
        <p:blipFill>
          <a:blip r:embed="rId2">
            <a:extLst/>
          </a:blip>
          <a:srcRect l="10249" t="0" r="10249" b="0"/>
          <a:stretch>
            <a:fillRect/>
          </a:stretch>
        </p:blipFill>
        <p:spPr>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pic>
        <p:nvPicPr>
          <p:cNvPr id="264" name="pasted-image.tiff" descr="pasted-image.tiff"/>
          <p:cNvPicPr>
            <a:picLocks noChangeAspect="1"/>
          </p:cNvPicPr>
          <p:nvPr>
            <p:ph type="pic" idx="14"/>
          </p:nvPr>
        </p:nvPicPr>
        <p:blipFill>
          <a:blip r:embed="rId3">
            <a:extLst/>
          </a:blip>
          <a:srcRect l="2738" t="0" r="2738" b="0"/>
          <a:stretch>
            <a:fillRect/>
          </a:stretch>
        </p:blipFill>
        <p:spPr>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pic>
        <p:nvPicPr>
          <p:cNvPr id="265" name="pasted-image.tiff" descr="pasted-image.tiff"/>
          <p:cNvPicPr>
            <a:picLocks noChangeAspect="0"/>
          </p:cNvPicPr>
          <p:nvPr>
            <p:ph type="pic" idx="15"/>
          </p:nvPr>
        </p:nvPicPr>
        <p:blipFill>
          <a:blip r:embed="rId4">
            <a:extLst/>
          </a:blip>
          <a:stretch>
            <a:fillRect/>
          </a:stretch>
        </p:blipFill>
        <p:spPr>
          <a:xfrm flipH="1">
            <a:off x="901700" y="736600"/>
            <a:ext cx="5575301" cy="8356600"/>
          </a:xfrm>
          <a:prstGeom prst="rect">
            <a:avLst/>
          </a:prstGeom>
        </p:spPr>
      </p:pic>
      <p:sp>
        <p:nvSpPr>
          <p:cNvPr id="266" name="1 serving = baseball"/>
          <p:cNvSpPr txBox="1"/>
          <p:nvPr/>
        </p:nvSpPr>
        <p:spPr>
          <a:xfrm>
            <a:off x="6901706" y="990600"/>
            <a:ext cx="4903688"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000000"/>
                </a:solidFill>
              </a:defRPr>
            </a:lvl1pPr>
          </a:lstStyle>
          <a:p>
            <a:pPr/>
            <a:r>
              <a:t>1 serving = baseball</a:t>
            </a:r>
          </a:p>
        </p:txBody>
      </p:sp>
      <p:sp>
        <p:nvSpPr>
          <p:cNvPr id="267" name="Goal is 5-7 servings daily"/>
          <p:cNvSpPr txBox="1"/>
          <p:nvPr/>
        </p:nvSpPr>
        <p:spPr>
          <a:xfrm>
            <a:off x="6011367" y="4610100"/>
            <a:ext cx="5748932"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a:t>
            </a:r>
            <a:r>
              <a:rPr>
                <a:solidFill>
                  <a:srgbClr val="000000"/>
                </a:solidFill>
              </a:rPr>
              <a:t> Goal is 5-7 servings daily</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Jack Lalanne…"/>
          <p:cNvSpPr txBox="1"/>
          <p:nvPr>
            <p:ph type="body" idx="13"/>
          </p:nvPr>
        </p:nvSpPr>
        <p:spPr>
          <a:xfrm>
            <a:off x="1181100" y="5232400"/>
            <a:ext cx="10464800" cy="3403601"/>
          </a:xfrm>
          <a:prstGeom prst="rect">
            <a:avLst/>
          </a:prstGeom>
        </p:spPr>
        <p:txBody>
          <a:bodyPr/>
          <a:lstStyle/>
          <a:p>
            <a:pPr/>
            <a:r>
              <a:t>–Jack Lalanne</a:t>
            </a:r>
          </a:p>
          <a:p>
            <a:pPr/>
          </a:p>
          <a:p>
            <a:pPr/>
          </a:p>
          <a:p>
            <a:pPr>
              <a:defRPr i="0"/>
            </a:pPr>
            <a:r>
              <a:t>Thank you for listening! </a:t>
            </a:r>
          </a:p>
          <a:p>
            <a:pPr>
              <a:defRPr i="0"/>
            </a:pPr>
            <a:r>
              <a:t>I have a resource sheet I will send out with recipes and links :)</a:t>
            </a:r>
          </a:p>
        </p:txBody>
      </p:sp>
      <p:sp>
        <p:nvSpPr>
          <p:cNvPr id="270" name="“Exercise is king. Nutrition is queen. Put them together and you have a kingdom”"/>
          <p:cNvSpPr txBox="1"/>
          <p:nvPr>
            <p:ph type="body" idx="14"/>
          </p:nvPr>
        </p:nvSpPr>
        <p:spPr>
          <a:xfrm>
            <a:off x="1270000" y="4025899"/>
            <a:ext cx="10464800" cy="1168401"/>
          </a:xfrm>
          <a:prstGeom prst="rect">
            <a:avLst/>
          </a:prstGeom>
        </p:spPr>
        <p:txBody>
          <a:bodyPr/>
          <a:lstStyle/>
          <a:p>
            <a:pPr/>
            <a:r>
              <a:t>“Exercise is king. Nutrition is queen. Put them together and you have a kingdom” </a:t>
            </a:r>
          </a:p>
        </p:txBody>
      </p:sp>
    </p:spTree>
  </p:cSld>
  <p:clrMapOvr>
    <a:masterClrMapping/>
  </p:clrMapOvr>
  <p:transition xmlns:p14="http://schemas.microsoft.com/office/powerpoint/2010/mai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2.png"/></Relationships>

</file>

<file path=ppt/theme/_rels/theme2.xml.rels><?xml version="1.0" encoding="UTF-8" standalone="yes"?><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Typeset">
  <a:themeElements>
    <a:clrScheme name="Typeset">
      <a:dk1>
        <a:srgbClr val="57554B"/>
      </a:dk1>
      <a:lt1>
        <a:srgbClr val="0C1557"/>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ypeset">
  <a:themeElements>
    <a:clrScheme name="Typeset">
      <a:dk1>
        <a:srgbClr val="000000"/>
      </a:dk1>
      <a:lt1>
        <a:srgbClr val="FFFFFF"/>
      </a:lt1>
      <a:dk2>
        <a:srgbClr val="5F5F5D"/>
      </a:dk2>
      <a:lt2>
        <a:srgbClr val="D8D5CE"/>
      </a:lt2>
      <a:accent1>
        <a:srgbClr val="738CAB"/>
      </a:accent1>
      <a:accent2>
        <a:srgbClr val="7E9769"/>
      </a:accent2>
      <a:accent3>
        <a:srgbClr val="D9C064"/>
      </a:accent3>
      <a:accent4>
        <a:srgbClr val="B99369"/>
      </a:accent4>
      <a:accent5>
        <a:srgbClr val="9A4C3C"/>
      </a:accent5>
      <a:accent6>
        <a:srgbClr val="8E8198"/>
      </a:accent6>
      <a:hlink>
        <a:srgbClr val="0000FF"/>
      </a:hlink>
      <a:folHlink>
        <a:srgbClr val="FF00FF"/>
      </a:folHlink>
    </a:clrScheme>
    <a:fontScheme name="Typeset">
      <a:majorFont>
        <a:latin typeface="Academy Engraved LET"/>
        <a:ea typeface="Academy Engraved LET"/>
        <a:cs typeface="Academy Engraved LET"/>
      </a:majorFont>
      <a:minorFont>
        <a:latin typeface="Academy Engraved LET"/>
        <a:ea typeface="Academy Engraved LET"/>
        <a:cs typeface="Academy Engraved LET"/>
      </a:minorFont>
    </a:fontScheme>
    <a:fmtScheme name="Types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4">
              <a:hueOff val="-150089"/>
              <a:satOff val="3212"/>
              <a:lumOff val="-1755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7554B"/>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